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autoCompressPictures="0">
  <p:sldMasterIdLst>
    <p:sldMasterId id="2147483966" r:id="rId1"/>
  </p:sldMasterIdLst>
  <p:notesMasterIdLst>
    <p:notesMasterId r:id="rId65"/>
  </p:notesMasterIdLst>
  <p:handoutMasterIdLst>
    <p:handoutMasterId r:id="rId66"/>
  </p:handoutMasterIdLst>
  <p:sldIdLst>
    <p:sldId id="256" r:id="rId2"/>
    <p:sldId id="257" r:id="rId3"/>
    <p:sldId id="1190" r:id="rId4"/>
    <p:sldId id="1111" r:id="rId5"/>
    <p:sldId id="1094" r:id="rId6"/>
    <p:sldId id="1266" r:id="rId7"/>
    <p:sldId id="1124" r:id="rId8"/>
    <p:sldId id="1125" r:id="rId9"/>
    <p:sldId id="295" r:id="rId10"/>
    <p:sldId id="897" r:id="rId11"/>
    <p:sldId id="1260" r:id="rId12"/>
    <p:sldId id="1261" r:id="rId13"/>
    <p:sldId id="1258" r:id="rId14"/>
    <p:sldId id="1259" r:id="rId15"/>
    <p:sldId id="1127" r:id="rId16"/>
    <p:sldId id="1128" r:id="rId17"/>
    <p:sldId id="1129" r:id="rId18"/>
    <p:sldId id="1118" r:id="rId19"/>
    <p:sldId id="1119" r:id="rId20"/>
    <p:sldId id="345" r:id="rId21"/>
    <p:sldId id="1182" r:id="rId22"/>
    <p:sldId id="1183" r:id="rId23"/>
    <p:sldId id="1184" r:id="rId24"/>
    <p:sldId id="1185" r:id="rId25"/>
    <p:sldId id="1189" r:id="rId26"/>
    <p:sldId id="1113" r:id="rId27"/>
    <p:sldId id="1114" r:id="rId28"/>
    <p:sldId id="1120" r:id="rId29"/>
    <p:sldId id="1187" r:id="rId30"/>
    <p:sldId id="886" r:id="rId31"/>
    <p:sldId id="850" r:id="rId32"/>
    <p:sldId id="851" r:id="rId33"/>
    <p:sldId id="895" r:id="rId34"/>
    <p:sldId id="894" r:id="rId35"/>
    <p:sldId id="905" r:id="rId36"/>
    <p:sldId id="1112" r:id="rId37"/>
    <p:sldId id="1131" r:id="rId38"/>
    <p:sldId id="1115" r:id="rId39"/>
    <p:sldId id="1273" r:id="rId40"/>
    <p:sldId id="1274" r:id="rId41"/>
    <p:sldId id="1275" r:id="rId42"/>
    <p:sldId id="1050" r:id="rId43"/>
    <p:sldId id="1264" r:id="rId44"/>
    <p:sldId id="1265" r:id="rId45"/>
    <p:sldId id="1268" r:id="rId46"/>
    <p:sldId id="1188" r:id="rId47"/>
    <p:sldId id="1267" r:id="rId48"/>
    <p:sldId id="1193" r:id="rId49"/>
    <p:sldId id="1269" r:id="rId50"/>
    <p:sldId id="1262" r:id="rId51"/>
    <p:sldId id="1271" r:id="rId52"/>
    <p:sldId id="1070" r:id="rId53"/>
    <p:sldId id="1068" r:id="rId54"/>
    <p:sldId id="1069" r:id="rId55"/>
    <p:sldId id="1270" r:id="rId56"/>
    <p:sldId id="1074" r:id="rId57"/>
    <p:sldId id="1276" r:id="rId58"/>
    <p:sldId id="1272" r:id="rId59"/>
    <p:sldId id="1105" r:id="rId60"/>
    <p:sldId id="1106" r:id="rId61"/>
    <p:sldId id="1107" r:id="rId62"/>
    <p:sldId id="1108" r:id="rId63"/>
    <p:sldId id="1109" r:id="rId64"/>
  </p:sldIdLst>
  <p:sldSz cx="9144000" cy="6858000" type="screen4x3"/>
  <p:notesSz cx="6950075" cy="9236075"/>
  <p:defaultTextStyle>
    <a:defPPr>
      <a:defRPr lang="en-US"/>
    </a:defPPr>
    <a:lvl1pPr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1pPr>
    <a:lvl2pPr marL="4572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2pPr>
    <a:lvl3pPr marL="9144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3pPr>
    <a:lvl4pPr marL="13716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4pPr>
    <a:lvl5pPr marL="18288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5pPr>
    <a:lvl6pPr marL="22860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6pPr>
    <a:lvl7pPr marL="27432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7pPr>
    <a:lvl8pPr marL="32004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8pPr>
    <a:lvl9pPr marL="36576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6B0711"/>
    <a:srgbClr val="810814"/>
    <a:srgbClr val="290D42"/>
    <a:srgbClr val="2F0F4B"/>
    <a:srgbClr val="3B135F"/>
    <a:srgbClr val="3411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96357" autoAdjust="0"/>
  </p:normalViewPr>
  <p:slideViewPr>
    <p:cSldViewPr snapToGrid="0" snapToObjects="1">
      <p:cViewPr varScale="1">
        <p:scale>
          <a:sx n="72" d="100"/>
          <a:sy n="72" d="100"/>
        </p:scale>
        <p:origin x="78" y="642"/>
      </p:cViewPr>
      <p:guideLst>
        <p:guide orient="horz" pos="2160"/>
        <p:guide pos="2880"/>
      </p:guideLst>
    </p:cSldViewPr>
  </p:slideViewPr>
  <p:outlineViewPr>
    <p:cViewPr>
      <p:scale>
        <a:sx n="33" d="100"/>
        <a:sy n="33" d="100"/>
      </p:scale>
      <p:origin x="0" y="-115122"/>
    </p:cViewPr>
  </p:outlineViewPr>
  <p:notesTextViewPr>
    <p:cViewPr>
      <p:scale>
        <a:sx n="100" d="100"/>
        <a:sy n="100" d="100"/>
      </p:scale>
      <p:origin x="0" y="0"/>
    </p:cViewPr>
  </p:notesTextViewPr>
  <p:sorterViewPr>
    <p:cViewPr varScale="1">
      <p:scale>
        <a:sx n="1" d="1"/>
        <a:sy n="1" d="1"/>
      </p:scale>
      <p:origin x="0" y="-10770"/>
    </p:cViewPr>
  </p:sorterViewPr>
  <p:notesViewPr>
    <p:cSldViewPr snapToGrid="0" snapToObjects="1">
      <p:cViewPr varScale="1">
        <p:scale>
          <a:sx n="80" d="100"/>
          <a:sy n="80" d="100"/>
        </p:scale>
        <p:origin x="397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C8C5C2-BA8E-498C-9C77-0E84CB71B15B}"/>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3CEB3D-02F3-4FBD-8DBA-059FE662B8C0}"/>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8DE81DA-BCCC-47B2-BEF1-9AABC89846F0}" type="datetimeFigureOut">
              <a:rPr lang="en-US" smtClean="0"/>
              <a:t>11/16/2023</a:t>
            </a:fld>
            <a:endParaRPr lang="en-US"/>
          </a:p>
        </p:txBody>
      </p:sp>
      <p:sp>
        <p:nvSpPr>
          <p:cNvPr id="4" name="Footer Placeholder 3">
            <a:extLst>
              <a:ext uri="{FF2B5EF4-FFF2-40B4-BE49-F238E27FC236}">
                <a16:creationId xmlns:a16="http://schemas.microsoft.com/office/drawing/2014/main" id="{E4D2CA4B-67EB-4BEE-A707-3A91326CD852}"/>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5931D3-F567-4978-A9AC-C1C7369D27D2}"/>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2194CC9-D9CD-4291-A19E-E7DCB3D81690}" type="slidenum">
              <a:rPr lang="en-US" smtClean="0"/>
              <a:t>‹#›</a:t>
            </a:fld>
            <a:endParaRPr lang="en-US"/>
          </a:p>
        </p:txBody>
      </p:sp>
    </p:spTree>
    <p:extLst>
      <p:ext uri="{BB962C8B-B14F-4D97-AF65-F5344CB8AC3E}">
        <p14:creationId xmlns:p14="http://schemas.microsoft.com/office/powerpoint/2010/main" val="1605978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277F8EF0-00D6-4BEE-97B2-636CEF07A5E2}" type="datetimeFigureOut">
              <a:rPr lang="en-US" smtClean="0"/>
              <a:t>11/16/2023</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8F1C9394-9483-4AFE-9364-905316421C3B}" type="slidenum">
              <a:rPr lang="en-US" smtClean="0"/>
              <a:t>‹#›</a:t>
            </a:fld>
            <a:endParaRPr lang="en-US"/>
          </a:p>
        </p:txBody>
      </p:sp>
    </p:spTree>
    <p:extLst>
      <p:ext uri="{BB962C8B-B14F-4D97-AF65-F5344CB8AC3E}">
        <p14:creationId xmlns:p14="http://schemas.microsoft.com/office/powerpoint/2010/main" val="299161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C9394-9483-4AFE-9364-905316421C3B}" type="slidenum">
              <a:rPr lang="en-US" smtClean="0"/>
              <a:t>41</a:t>
            </a:fld>
            <a:endParaRPr lang="en-US"/>
          </a:p>
        </p:txBody>
      </p:sp>
    </p:spTree>
    <p:extLst>
      <p:ext uri="{BB962C8B-B14F-4D97-AF65-F5344CB8AC3E}">
        <p14:creationId xmlns:p14="http://schemas.microsoft.com/office/powerpoint/2010/main" val="118760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latin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4A00731-6CA4-744D-891C-D705E9A6A50A}"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2790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00731-6CA4-744D-891C-D705E9A6A50A}"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385E687-68A2-1043-8C54-9E0AAF189733}" type="slidenum">
              <a:rPr lang="en-US" smtClean="0"/>
              <a:pPr>
                <a:defRPr/>
              </a:pPr>
              <a:t>‹#›</a:t>
            </a:fld>
            <a:endParaRPr lang="en-US" sz="1200" b="1"/>
          </a:p>
        </p:txBody>
      </p:sp>
    </p:spTree>
    <p:extLst>
      <p:ext uri="{BB962C8B-B14F-4D97-AF65-F5344CB8AC3E}">
        <p14:creationId xmlns:p14="http://schemas.microsoft.com/office/powerpoint/2010/main" val="401561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00731-6CA4-744D-891C-D705E9A6A50A}"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FF0E435-0E41-0A46-A5B2-9697D54C2004}" type="slidenum">
              <a:rPr lang="en-US" smtClean="0"/>
              <a:pPr>
                <a:defRPr/>
              </a:pPr>
              <a:t>‹#›</a:t>
            </a:fld>
            <a:endParaRPr lang="en-US" sz="1200" b="1"/>
          </a:p>
        </p:txBody>
      </p:sp>
    </p:spTree>
    <p:extLst>
      <p:ext uri="{BB962C8B-B14F-4D97-AF65-F5344CB8AC3E}">
        <p14:creationId xmlns:p14="http://schemas.microsoft.com/office/powerpoint/2010/main" val="380210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A00731-6CA4-744D-891C-D705E9A6A50A}"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69206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4A00731-6CA4-744D-891C-D705E9A6A50A}"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181235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A00731-6CA4-744D-891C-D705E9A6A50A}"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187A0C8-D6D4-3547-8BD9-F97A4DD7B05B}" type="slidenum">
              <a:rPr lang="en-US" smtClean="0"/>
              <a:pPr>
                <a:defRPr/>
              </a:pPr>
              <a:t>‹#›</a:t>
            </a:fld>
            <a:endParaRPr lang="en-US" sz="1200" b="1"/>
          </a:p>
        </p:txBody>
      </p:sp>
    </p:spTree>
    <p:extLst>
      <p:ext uri="{BB962C8B-B14F-4D97-AF65-F5344CB8AC3E}">
        <p14:creationId xmlns:p14="http://schemas.microsoft.com/office/powerpoint/2010/main" val="133308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A00731-6CA4-744D-891C-D705E9A6A50A}" type="datetimeFigureOut">
              <a:rPr lang="en-US" smtClean="0"/>
              <a:pPr/>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D1EDFD9-3FFC-554F-A517-DDD513C8B9A2}" type="slidenum">
              <a:rPr lang="en-US" smtClean="0"/>
              <a:pPr>
                <a:defRPr/>
              </a:pPr>
              <a:t>‹#›</a:t>
            </a:fld>
            <a:endParaRPr lang="en-US" sz="1200" b="1"/>
          </a:p>
        </p:txBody>
      </p:sp>
    </p:spTree>
    <p:extLst>
      <p:ext uri="{BB962C8B-B14F-4D97-AF65-F5344CB8AC3E}">
        <p14:creationId xmlns:p14="http://schemas.microsoft.com/office/powerpoint/2010/main" val="217700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A00731-6CA4-744D-891C-D705E9A6A50A}" type="datetimeFigureOut">
              <a:rPr lang="en-US" smtClean="0"/>
              <a:pPr/>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F131D-41A4-A242-9676-BBA386F9D3AE}" type="slidenum">
              <a:rPr lang="en-US" smtClean="0"/>
              <a:pPr/>
              <a:t>‹#›</a:t>
            </a:fld>
            <a:endParaRPr lang="en-US"/>
          </a:p>
        </p:txBody>
      </p:sp>
    </p:spTree>
    <p:extLst>
      <p:ext uri="{BB962C8B-B14F-4D97-AF65-F5344CB8AC3E}">
        <p14:creationId xmlns:p14="http://schemas.microsoft.com/office/powerpoint/2010/main" val="127746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00731-6CA4-744D-891C-D705E9A6A50A}" type="datetimeFigureOut">
              <a:rPr lang="en-US" smtClean="0"/>
              <a:pPr/>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F131D-41A4-A242-9676-BBA386F9D3AE}" type="slidenum">
              <a:rPr lang="en-US" smtClean="0"/>
              <a:pPr/>
              <a:t>‹#›</a:t>
            </a:fld>
            <a:endParaRPr lang="en-US"/>
          </a:p>
        </p:txBody>
      </p:sp>
    </p:spTree>
    <p:extLst>
      <p:ext uri="{BB962C8B-B14F-4D97-AF65-F5344CB8AC3E}">
        <p14:creationId xmlns:p14="http://schemas.microsoft.com/office/powerpoint/2010/main" val="395523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00731-6CA4-744D-891C-D705E9A6A50A}"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45F40C2-5941-E241-9B4F-284E4909875C}" type="slidenum">
              <a:rPr lang="en-US" smtClean="0"/>
              <a:pPr>
                <a:defRPr/>
              </a:pPr>
              <a:t>‹#›</a:t>
            </a:fld>
            <a:endParaRPr lang="en-US" sz="1200" b="1"/>
          </a:p>
        </p:txBody>
      </p:sp>
    </p:spTree>
    <p:extLst>
      <p:ext uri="{BB962C8B-B14F-4D97-AF65-F5344CB8AC3E}">
        <p14:creationId xmlns:p14="http://schemas.microsoft.com/office/powerpoint/2010/main" val="411171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00731-6CA4-744D-891C-D705E9A6A50A}"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C210730-78BF-DE43-B539-C52526EE9B1B}" type="slidenum">
              <a:rPr lang="en-US" smtClean="0"/>
              <a:pPr>
                <a:defRPr/>
              </a:pPr>
              <a:t>‹#›</a:t>
            </a:fld>
            <a:endParaRPr lang="en-US" sz="1200" b="1"/>
          </a:p>
        </p:txBody>
      </p:sp>
    </p:spTree>
    <p:extLst>
      <p:ext uri="{BB962C8B-B14F-4D97-AF65-F5344CB8AC3E}">
        <p14:creationId xmlns:p14="http://schemas.microsoft.com/office/powerpoint/2010/main" val="65343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00731-6CA4-744D-891C-D705E9A6A50A}" type="datetimeFigureOut">
              <a:rPr lang="en-US" smtClean="0"/>
              <a:pPr/>
              <a:t>11/16/2023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F131D-41A4-A242-9676-BBA386F9D3AE}" type="slidenum">
              <a:rPr lang="en-US" smtClean="0"/>
              <a:pPr/>
              <a:t>‹#›</a:t>
            </a:fld>
            <a:endParaRPr lang="en-US"/>
          </a:p>
        </p:txBody>
      </p:sp>
    </p:spTree>
    <p:extLst>
      <p:ext uri="{BB962C8B-B14F-4D97-AF65-F5344CB8AC3E}">
        <p14:creationId xmlns:p14="http://schemas.microsoft.com/office/powerpoint/2010/main" val="290923246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58" y="220479"/>
            <a:ext cx="8837509" cy="1402247"/>
          </a:xfrm>
          <a:solidFill>
            <a:srgbClr val="6B0711"/>
          </a:solidFill>
          <a:ln w="76200" cmpd="tri">
            <a:solidFill>
              <a:schemeClr val="bg1"/>
            </a:solidFill>
          </a:ln>
        </p:spPr>
        <p:txBody>
          <a:bodyPr>
            <a:noAutofit/>
          </a:bodyPr>
          <a:lstStyle/>
          <a:p>
            <a:r>
              <a:rPr lang="en-US" sz="3200" dirty="0">
                <a:latin typeface="Copperplate Gothic Bold"/>
              </a:rPr>
              <a:t>2023 Annual Medical Malpractice </a:t>
            </a:r>
            <a:br>
              <a:rPr lang="en-US" sz="3200" dirty="0">
                <a:latin typeface="Copperplate Gothic Bold"/>
              </a:rPr>
            </a:br>
            <a:r>
              <a:rPr lang="en-US" sz="3200" dirty="0">
                <a:latin typeface="Copperplate Gothic Bold"/>
              </a:rPr>
              <a:t>seminar</a:t>
            </a:r>
          </a:p>
        </p:txBody>
      </p:sp>
      <p:sp>
        <p:nvSpPr>
          <p:cNvPr id="3" name="Subtitle 2"/>
          <p:cNvSpPr>
            <a:spLocks noGrp="1"/>
          </p:cNvSpPr>
          <p:nvPr>
            <p:ph type="subTitle" idx="1"/>
          </p:nvPr>
        </p:nvSpPr>
        <p:spPr>
          <a:xfrm>
            <a:off x="308695" y="1901022"/>
            <a:ext cx="8687572" cy="792751"/>
          </a:xfrm>
        </p:spPr>
        <p:txBody>
          <a:bodyPr>
            <a:normAutofit fontScale="70000" lnSpcReduction="20000"/>
          </a:bodyPr>
          <a:lstStyle/>
          <a:p>
            <a:r>
              <a:rPr lang="en-US" sz="3600" b="1" dirty="0">
                <a:effectLst>
                  <a:outerShdw blurRad="38100" dist="38100" dir="2700000" algn="tl">
                    <a:srgbClr val="000000">
                      <a:alpha val="43137"/>
                    </a:srgbClr>
                  </a:outerShdw>
                </a:effectLst>
                <a:latin typeface="Copperplate Gothic Bold"/>
                <a:cs typeface="Copperplate Gothic Bold"/>
              </a:rPr>
              <a:t>Update of the law</a:t>
            </a:r>
          </a:p>
          <a:p>
            <a:r>
              <a:rPr lang="en-US" sz="3600" b="1" dirty="0">
                <a:effectLst>
                  <a:outerShdw blurRad="38100" dist="38100" dir="2700000" algn="tl">
                    <a:srgbClr val="000000">
                      <a:alpha val="43137"/>
                    </a:srgbClr>
                  </a:outerShdw>
                </a:effectLst>
                <a:latin typeface="Copperplate Gothic Bold"/>
                <a:cs typeface="Copperplate Gothic Bold"/>
              </a:rPr>
              <a:t>November 29, 2023</a:t>
            </a:r>
          </a:p>
        </p:txBody>
      </p:sp>
      <p:pic>
        <p:nvPicPr>
          <p:cNvPr id="4" name="Picture 3" descr="medical-malpractice-attorney-atlanta.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388865" y="3091272"/>
            <a:ext cx="4383548" cy="1454867"/>
          </a:xfrm>
          <a:prstGeom prst="rect">
            <a:avLst/>
          </a:prstGeom>
          <a:ln>
            <a:noFill/>
          </a:ln>
          <a:effectLst>
            <a:softEdge rad="112500"/>
          </a:effectLst>
          <a:scene3d>
            <a:camera prst="obliqueTopLeft"/>
            <a:lightRig rig="threePt" dir="t"/>
          </a:scene3d>
        </p:spPr>
      </p:pic>
      <p:sp>
        <p:nvSpPr>
          <p:cNvPr id="6" name="TextBox 5"/>
          <p:cNvSpPr txBox="1"/>
          <p:nvPr/>
        </p:nvSpPr>
        <p:spPr>
          <a:xfrm>
            <a:off x="1385156" y="4778477"/>
            <a:ext cx="6390967" cy="1754326"/>
          </a:xfrm>
          <a:prstGeom prst="rect">
            <a:avLst/>
          </a:prstGeom>
          <a:noFill/>
        </p:spPr>
        <p:txBody>
          <a:bodyPr wrap="square" rtlCol="0">
            <a:spAutoFit/>
          </a:bodyPr>
          <a:lstStyle/>
          <a:p>
            <a:pPr algn="ctr"/>
            <a:r>
              <a:rPr lang="en-US" dirty="0">
                <a:solidFill>
                  <a:schemeClr val="bg1"/>
                </a:solidFill>
                <a:latin typeface="Copperplate Gothic Bold"/>
                <a:cs typeface="Copperplate Gothic Bold"/>
              </a:rPr>
              <a:t>Presented by:</a:t>
            </a:r>
          </a:p>
          <a:p>
            <a:pPr algn="ctr"/>
            <a:r>
              <a:rPr lang="en-US" dirty="0">
                <a:solidFill>
                  <a:schemeClr val="bg1"/>
                </a:solidFill>
                <a:latin typeface="Copperplate Gothic Bold"/>
                <a:cs typeface="Copperplate Gothic Bold"/>
              </a:rPr>
              <a:t> Clifford A. Rieders</a:t>
            </a:r>
          </a:p>
          <a:p>
            <a:pPr algn="ctr"/>
            <a:r>
              <a:rPr lang="en-US" sz="1200" dirty="0">
                <a:solidFill>
                  <a:schemeClr val="bg1"/>
                </a:solidFill>
                <a:latin typeface="+mj-lt"/>
                <a:cs typeface="Copperplate Gothic Bold"/>
              </a:rPr>
              <a:t>Rieders, Travis, Dohrmann, Mowrey, Humphrey </a:t>
            </a:r>
            <a:r>
              <a:rPr lang="en-US" sz="1200">
                <a:solidFill>
                  <a:schemeClr val="bg1"/>
                </a:solidFill>
                <a:latin typeface="+mj-lt"/>
                <a:cs typeface="Copperplate Gothic Bold"/>
              </a:rPr>
              <a:t>&amp; Waters</a:t>
            </a:r>
            <a:endParaRPr lang="en-US" sz="1200" dirty="0">
              <a:solidFill>
                <a:schemeClr val="bg1"/>
              </a:solidFill>
              <a:latin typeface="+mj-lt"/>
              <a:cs typeface="Copperplate Gothic Bold"/>
            </a:endParaRPr>
          </a:p>
          <a:p>
            <a:pPr algn="ctr"/>
            <a:r>
              <a:rPr lang="en-US" sz="1200" dirty="0">
                <a:solidFill>
                  <a:schemeClr val="bg1"/>
                </a:solidFill>
                <a:latin typeface="+mj-lt"/>
                <a:cs typeface="Copperplate Gothic Bold"/>
              </a:rPr>
              <a:t>161 West Third Street</a:t>
            </a:r>
          </a:p>
          <a:p>
            <a:pPr algn="ctr"/>
            <a:r>
              <a:rPr lang="en-US" sz="1200" dirty="0">
                <a:solidFill>
                  <a:schemeClr val="bg1"/>
                </a:solidFill>
                <a:latin typeface="+mj-lt"/>
                <a:cs typeface="Copperplate Gothic Bold"/>
              </a:rPr>
              <a:t>Williamsport, PA  17701</a:t>
            </a:r>
          </a:p>
          <a:p>
            <a:pPr algn="ctr"/>
            <a:r>
              <a:rPr lang="en-US" sz="1200" dirty="0">
                <a:solidFill>
                  <a:schemeClr val="bg1"/>
                </a:solidFill>
                <a:latin typeface="+mj-lt"/>
                <a:cs typeface="Copperplate Gothic Bold"/>
              </a:rPr>
              <a:t>(570) 323-8711</a:t>
            </a:r>
          </a:p>
          <a:p>
            <a:pPr algn="ctr"/>
            <a:r>
              <a:rPr lang="en-US" sz="1200" dirty="0">
                <a:solidFill>
                  <a:schemeClr val="bg1"/>
                </a:solidFill>
                <a:latin typeface="+mj-lt"/>
                <a:cs typeface="Copperplate Gothic Bold"/>
              </a:rPr>
              <a:t>crieders@riederstravis.com</a:t>
            </a:r>
          </a:p>
          <a:p>
            <a:pPr algn="ctr"/>
            <a:r>
              <a:rPr lang="en-US" sz="1200" dirty="0" err="1">
                <a:solidFill>
                  <a:schemeClr val="bg1"/>
                </a:solidFill>
                <a:latin typeface="+mj-lt"/>
                <a:cs typeface="Copperplate Gothic Bold"/>
              </a:rPr>
              <a:t>www.riederstravis.com</a:t>
            </a:r>
            <a:endParaRPr lang="en-US" sz="1200" dirty="0">
              <a:solidFill>
                <a:schemeClr val="bg1"/>
              </a:solidFill>
              <a:latin typeface="+mj-lt"/>
              <a:cs typeface="Copperplate Gothic Bold"/>
            </a:endParaRPr>
          </a:p>
        </p:txBody>
      </p:sp>
    </p:spTree>
    <p:extLst>
      <p:ext uri="{BB962C8B-B14F-4D97-AF65-F5344CB8AC3E}">
        <p14:creationId xmlns:p14="http://schemas.microsoft.com/office/powerpoint/2010/main" val="322556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Leadbitter v. Keystone </a:t>
            </a:r>
            <a:r>
              <a:rPr lang="en-US" sz="2800" b="1" dirty="0" err="1">
                <a:ea typeface="Garamond" pitchFamily="-107" charset="0"/>
                <a:cs typeface="Arial"/>
                <a:sym typeface="Garamond" pitchFamily="-107" charset="0"/>
              </a:rPr>
              <a:t>Anethesia</a:t>
            </a:r>
            <a:r>
              <a:rPr lang="en-US" sz="2800" b="1" dirty="0">
                <a:ea typeface="Garamond" pitchFamily="-107" charset="0"/>
                <a:cs typeface="Arial"/>
                <a:sym typeface="Garamond" pitchFamily="-107" charset="0"/>
              </a:rPr>
              <a:t> Consultants</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2021 Pa. LEXIS 3398 (August 17, 2021)</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Saylor, J.</a:t>
            </a:r>
            <a:endParaRPr lang="en-US" sz="1600" i="1" dirty="0"/>
          </a:p>
        </p:txBody>
      </p:sp>
      <p:sp>
        <p:nvSpPr>
          <p:cNvPr id="3" name="Content Placeholder 2"/>
          <p:cNvSpPr>
            <a:spLocks noGrp="1"/>
          </p:cNvSpPr>
          <p:nvPr>
            <p:ph idx="1"/>
          </p:nvPr>
        </p:nvSpPr>
        <p:spPr>
          <a:xfrm>
            <a:off x="308758" y="1716497"/>
            <a:ext cx="8378042" cy="4636802"/>
          </a:xfrm>
        </p:spPr>
        <p:txBody>
          <a:bodyPr wrap="square">
            <a:norm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Information redacted by the hospital and documents withheld are not discoverable by plaintiffs if they constitute peer review “proceedings” or “records”.  63 P.S. § 425.4.</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R</a:t>
            </a:r>
            <a:r>
              <a:rPr lang="en-US" sz="1800" dirty="0">
                <a:effectLst/>
                <a:latin typeface="Arial" panose="020B0604020202020204" pitchFamily="34" charset="0"/>
                <a:ea typeface="Calibri" panose="020F0502020204030204" pitchFamily="34" charset="0"/>
              </a:rPr>
              <a:t>ecord review did not include the documents.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Court of Common Pleas will conduct </a:t>
            </a:r>
            <a:r>
              <a:rPr lang="en-US" sz="1800" i="1" dirty="0">
                <a:effectLst/>
                <a:latin typeface="Arial" panose="020B0604020202020204" pitchFamily="34" charset="0"/>
                <a:ea typeface="Calibri" panose="020F0502020204030204" pitchFamily="34" charset="0"/>
              </a:rPr>
              <a:t>in camera</a:t>
            </a:r>
            <a:r>
              <a:rPr lang="en-US" sz="1800" dirty="0">
                <a:effectLst/>
                <a:latin typeface="Arial" panose="020B0604020202020204" pitchFamily="34" charset="0"/>
                <a:ea typeface="Calibri" panose="020F0502020204030204" pitchFamily="34" charset="0"/>
              </a:rPr>
              <a:t> determination.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Definition of “peer review” should be framed in terms of “professional health care providers”, which in turn is limited to “individuals or organizations who are approved, licensed, or otherwise regulated to practice or operate in the health care field” under Pennsylvania law.  </a:t>
            </a:r>
            <a:r>
              <a:rPr lang="en-US" sz="1800" i="1" dirty="0">
                <a:effectLst/>
                <a:latin typeface="Arial" panose="020B0604020202020204" pitchFamily="34" charset="0"/>
                <a:ea typeface="Calibri" panose="020F0502020204030204" pitchFamily="34" charset="0"/>
              </a:rPr>
              <a:t>See</a:t>
            </a:r>
            <a:r>
              <a:rPr lang="en-US" sz="1800" dirty="0">
                <a:effectLst/>
                <a:latin typeface="Arial" panose="020B0604020202020204" pitchFamily="34" charset="0"/>
                <a:ea typeface="Calibri" panose="020F0502020204030204" pitchFamily="34" charset="0"/>
              </a:rPr>
              <a:t> 63 P.S. § 425.2, definitions of “peer review” and “professional health care provider”.</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Above definition should be utilized by the county court on remand.</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NPDB query responses should not be produced as that is governed by federal law.  This protection exists regardless of any state law.</a:t>
            </a:r>
            <a:endParaRPr lang="en-US" sz="1800" dirty="0">
              <a:effectLst/>
              <a:latin typeface="Times New Roman" panose="02020603050405020304" pitchFamily="18" charset="0"/>
              <a:ea typeface="Calibri" panose="020F0502020204030204" pitchFamily="34" charset="0"/>
            </a:endParaRPr>
          </a:p>
          <a:p>
            <a:pPr marL="0" lvl="0" indent="0">
              <a:buNone/>
            </a:pPr>
            <a:endParaRPr lang="en-US" sz="1400" dirty="0"/>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31270575-9985-479D-BAF2-09C79134CC12}"/>
              </a:ext>
            </a:extLst>
          </p:cNvPr>
          <p:cNvSpPr txBox="1"/>
          <p:nvPr/>
        </p:nvSpPr>
        <p:spPr>
          <a:xfrm>
            <a:off x="457200" y="670268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8218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Betz v. UPMC Pinnacle W. Shore Hosp.</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2023 Pa. Super. LEXIS 401 (September 14, 2023)</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Bowes, J.</a:t>
            </a:r>
            <a:endParaRPr lang="en-US" sz="16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Question is whether whistleblower who reports on hospital misconduct or negligence must be identified in a personal injury action.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A</a:t>
            </a:r>
            <a:r>
              <a:rPr lang="en-US" sz="1800" dirty="0">
                <a:effectLst/>
                <a:latin typeface="Arial" panose="020B0604020202020204" pitchFamily="34" charset="0"/>
                <a:ea typeface="Calibri" panose="020F0502020204030204" pitchFamily="34" charset="0"/>
              </a:rPr>
              <a:t>nswer the Court gave was “yes”.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Evidentiary privileges are disfavored.</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U</a:t>
            </a:r>
            <a:r>
              <a:rPr lang="en-US" sz="1800" dirty="0">
                <a:effectLst/>
                <a:latin typeface="Arial" panose="020B0604020202020204" pitchFamily="34" charset="0"/>
                <a:ea typeface="Calibri" panose="020F0502020204030204" pitchFamily="34" charset="0"/>
              </a:rPr>
              <a:t>se should be permitted only in very limited circumstances relevant to public good.</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Author of anonymous report is not to be kept from parties in negligence litigation.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Employers may not terminate or otherwise discriminate against a whistleblower.</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H</a:t>
            </a:r>
            <a:r>
              <a:rPr lang="en-US" sz="1800" dirty="0">
                <a:effectLst/>
                <a:latin typeface="Arial" panose="020B0604020202020204" pitchFamily="34" charset="0"/>
                <a:ea typeface="Calibri" panose="020F0502020204030204" pitchFamily="34" charset="0"/>
              </a:rPr>
              <a:t>ospital stands in the shoes of an employer but not an “appropriate authority” under MCARE.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H</a:t>
            </a:r>
            <a:r>
              <a:rPr lang="en-US" sz="1800" dirty="0">
                <a:effectLst/>
                <a:latin typeface="Arial" panose="020B0604020202020204" pitchFamily="34" charset="0"/>
                <a:ea typeface="Calibri" panose="020F0502020204030204" pitchFamily="34" charset="0"/>
              </a:rPr>
              <a:t>ospital is not “an appropriate authority” prohibited from disclosing identity of the author of an anonymous report.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W</a:t>
            </a:r>
            <a:r>
              <a:rPr lang="en-US" sz="1800" dirty="0">
                <a:effectLst/>
                <a:latin typeface="Arial" panose="020B0604020202020204" pitchFamily="34" charset="0"/>
                <a:ea typeface="Calibri" panose="020F0502020204030204" pitchFamily="34" charset="0"/>
              </a:rPr>
              <a:t>histleblower law in the MCARE Act makes plain that the hospital does not stand in the shoes of an “appropriate authority” that is bound to protect the identity of a whistleblower.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11</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8758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Betz v. UPMC Pinnacle W. Shore Hosp.</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2023 Pa. Super. LEXIS 401 (September 14, 2023)</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Bowes, J.</a:t>
            </a:r>
            <a:endParaRPr lang="en-US" sz="16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Rather, the “appropriate authority” or public entity is involved in administering the Act, namely the Patient Safety Authority and the Department of Health.</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H</a:t>
            </a:r>
            <a:r>
              <a:rPr lang="en-US" sz="1800" dirty="0">
                <a:effectLst/>
                <a:latin typeface="Arial" panose="020B0604020202020204" pitchFamily="34" charset="0"/>
                <a:ea typeface="Calibri" panose="020F0502020204030204" pitchFamily="34" charset="0"/>
              </a:rPr>
              <a:t>ospital is the employer for purposes of the Act.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1303.308, which requires health care workers to make reports of serious events and incidents, makes no reference to anonymous reporting.</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MCARE Act, on its face, contemplates that medical facilities will be aware of who makes reports pursuant to the patient safety plan.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MCARE Act itself merely states generally that a worker who reports an incident or serious event shall not be subject to retaliatory action.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C</a:t>
            </a:r>
            <a:r>
              <a:rPr lang="en-US" sz="1800" dirty="0">
                <a:effectLst/>
                <a:latin typeface="Arial" panose="020B0604020202020204" pitchFamily="34" charset="0"/>
                <a:ea typeface="Calibri" panose="020F0502020204030204" pitchFamily="34" charset="0"/>
              </a:rPr>
              <a:t>ourt held that 40 P.S. 1303.308(b) and 43 P.S. 1423(c) do not preclude the hospital from taking reasonable efforts to ascertain and disclose to plaintiff the author of the anonymous report.</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12</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56139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Ford-Bey v. </a:t>
            </a:r>
            <a:r>
              <a:rPr lang="en-US" sz="2800" b="1" dirty="0" err="1">
                <a:ea typeface="Garamond" pitchFamily="-107" charset="0"/>
                <a:cs typeface="Arial"/>
                <a:sym typeface="Garamond" pitchFamily="-107" charset="0"/>
              </a:rPr>
              <a:t>Prof’l</a:t>
            </a:r>
            <a:r>
              <a:rPr lang="en-US" sz="2800" b="1" dirty="0">
                <a:ea typeface="Garamond" pitchFamily="-107" charset="0"/>
                <a:cs typeface="Arial"/>
                <a:sym typeface="Garamond" pitchFamily="-107" charset="0"/>
              </a:rPr>
              <a:t> </a:t>
            </a:r>
            <a:r>
              <a:rPr lang="en-US" sz="2800" b="1" dirty="0" err="1">
                <a:ea typeface="Garamond" pitchFamily="-107" charset="0"/>
                <a:cs typeface="Arial"/>
                <a:sym typeface="Garamond" pitchFamily="-107" charset="0"/>
              </a:rPr>
              <a:t>Anethesia</a:t>
            </a:r>
            <a:r>
              <a:rPr lang="en-US" sz="2800" b="1" dirty="0">
                <a:ea typeface="Garamond" pitchFamily="-107" charset="0"/>
                <a:cs typeface="Arial"/>
                <a:sym typeface="Garamond" pitchFamily="-107" charset="0"/>
              </a:rPr>
              <a:t> Servs.</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2023 Pa. Super. LEXIS 398 (September 12, 2023)</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Sullivan, J.</a:t>
            </a:r>
            <a:endParaRPr lang="en-US" sz="16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Lisa Gill, who holds several titles at hospital, conducted a root cause analysis to determine cause of Ms. Ford-Bey’s decline.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T</a:t>
            </a:r>
            <a:r>
              <a:rPr lang="en-US" sz="1800" dirty="0">
                <a:effectLst/>
                <a:latin typeface="Arial" panose="020B0604020202020204" pitchFamily="34" charset="0"/>
                <a:ea typeface="Calibri" panose="020F0502020204030204" pitchFamily="34" charset="0"/>
              </a:rPr>
              <a:t>rial court ordered the hospital to produce the notes of Lisa Gill.</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Section 311 of MCARE Act indicates that documents, materials or information solely prepared or created for the purpose of compliance with the Act which arise out of matters reviewed by the patient safety committee pursuant to the Act are confidential and shall not be discoverable.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This applies only to documents, materials or information prepared or created pursuant to the responsibilities of the patient safety committee or governing board of a medical facility.</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MCARE requires hospital to have a patient safety plan that designates facility’s “patient safety officer” and establishes a “patient safety committee”.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P</a:t>
            </a:r>
            <a:r>
              <a:rPr lang="en-US" sz="1800" dirty="0">
                <a:effectLst/>
                <a:latin typeface="Arial" panose="020B0604020202020204" pitchFamily="34" charset="0"/>
                <a:ea typeface="Calibri" panose="020F0502020204030204" pitchFamily="34" charset="0"/>
              </a:rPr>
              <a:t>atient safety committee is to consider matters which arise out of concerns reviewed by the patient safety committee pursuant to Section 310(b) or the governing board of a medical facility.</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13</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6422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Ford-Bey v. </a:t>
            </a:r>
            <a:r>
              <a:rPr lang="en-US" sz="2800" b="1" dirty="0" err="1">
                <a:ea typeface="Garamond" pitchFamily="-107" charset="0"/>
                <a:cs typeface="Arial"/>
                <a:sym typeface="Garamond" pitchFamily="-107" charset="0"/>
              </a:rPr>
              <a:t>Prof’l</a:t>
            </a:r>
            <a:r>
              <a:rPr lang="en-US" sz="2800" b="1" dirty="0">
                <a:ea typeface="Garamond" pitchFamily="-107" charset="0"/>
                <a:cs typeface="Arial"/>
                <a:sym typeface="Garamond" pitchFamily="-107" charset="0"/>
              </a:rPr>
              <a:t> </a:t>
            </a:r>
            <a:r>
              <a:rPr lang="en-US" sz="2800" b="1" dirty="0" err="1">
                <a:ea typeface="Garamond" pitchFamily="-107" charset="0"/>
                <a:cs typeface="Arial"/>
                <a:sym typeface="Garamond" pitchFamily="-107" charset="0"/>
              </a:rPr>
              <a:t>Anethesia</a:t>
            </a:r>
            <a:r>
              <a:rPr lang="en-US" sz="2800" b="1" dirty="0">
                <a:ea typeface="Garamond" pitchFamily="-107" charset="0"/>
                <a:cs typeface="Arial"/>
                <a:sym typeface="Garamond" pitchFamily="-107" charset="0"/>
              </a:rPr>
              <a:t> Servs.</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2023 Pa. Super. LEXIS 398 (September 12, 2023)</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Sullivan, J.</a:t>
            </a:r>
            <a:endParaRPr lang="en-US" sz="1600" i="1" dirty="0"/>
          </a:p>
        </p:txBody>
      </p:sp>
      <p:sp>
        <p:nvSpPr>
          <p:cNvPr id="3" name="Content Placeholder 2"/>
          <p:cNvSpPr>
            <a:spLocks noGrp="1"/>
          </p:cNvSpPr>
          <p:nvPr>
            <p:ph idx="1"/>
          </p:nvPr>
        </p:nvSpPr>
        <p:spPr>
          <a:xfrm>
            <a:off x="457200" y="1716497"/>
            <a:ext cx="8229600" cy="4986184"/>
          </a:xfrm>
        </p:spPr>
        <p:txBody>
          <a:bodyPr>
            <a:noAutofit/>
          </a:bodyPr>
          <a:lstStyle/>
          <a:p>
            <a:pPr>
              <a:spcBef>
                <a:spcPts val="0"/>
              </a:spcBef>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For the hospital to assert a privilege under Section 311(a) it must bear the burden of demonstrating that Gill’s notes were exclusively prepared or created to comply with MCARE.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Hospital failed to produce evidence demonstrating Gill solely prepared or created her notes for the purpose of complying with MCARE.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To the extent the hospital relied on its Sentinel Events Policy, the policy emanated from a Kansas corporation.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H</a:t>
            </a:r>
            <a:r>
              <a:rPr lang="en-US" sz="1800" dirty="0">
                <a:effectLst/>
                <a:latin typeface="Arial" panose="020B0604020202020204" pitchFamily="34" charset="0"/>
                <a:ea typeface="Calibri" panose="020F0502020204030204" pitchFamily="34" charset="0"/>
              </a:rPr>
              <a:t>ospital CEO and corporate designee offered only equivocal testimony that Gill held several corporate titles and was “possibly” the hospital’s designated MCARE patient safety officer.</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Hospital cannot demonstrate that Gill solely prepared or created her notes during the root cause analysis to comply with MCARE.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Hospital did not meet its burden of invoking the privilege set forth in Section 311 of MCARE.</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14</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987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kumimoji="0" lang="en-US" sz="2800" b="1"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Sanders v. Children’s Hosp. of Phila</a:t>
            </a:r>
            <a:br>
              <a:rPr kumimoji="0" lang="en-US" sz="2800" b="1"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br>
            <a: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2022 Pa. Super. LEXIS </a:t>
            </a:r>
            <a:r>
              <a:rPr lang="en-US" sz="2000" dirty="0">
                <a:solidFill>
                  <a:srgbClr val="FFFFFF"/>
                </a:solidFill>
                <a:latin typeface="Arial"/>
                <a:ea typeface="Garamond" pitchFamily="-107" charset="0"/>
                <a:cs typeface="Arial"/>
                <a:sym typeface="Garamond" pitchFamily="-107" charset="0"/>
              </a:rPr>
              <a:t>462</a:t>
            </a:r>
            <a: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 (</a:t>
            </a:r>
            <a:r>
              <a:rPr lang="en-US" sz="2000" dirty="0">
                <a:solidFill>
                  <a:srgbClr val="FFFFFF"/>
                </a:solidFill>
                <a:latin typeface="Arial"/>
                <a:ea typeface="Garamond" pitchFamily="-107" charset="0"/>
                <a:cs typeface="Arial"/>
                <a:sym typeface="Garamond" pitchFamily="-107" charset="0"/>
              </a:rPr>
              <a:t>November</a:t>
            </a:r>
            <a: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 22, 2022)</a:t>
            </a:r>
            <a:b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br>
            <a:r>
              <a:rPr lang="en-US" sz="1800" i="1" dirty="0">
                <a:solidFill>
                  <a:srgbClr val="FFFFFF"/>
                </a:solidFill>
                <a:latin typeface="Arial"/>
                <a:ea typeface="Garamond" pitchFamily="-107" charset="0"/>
                <a:cs typeface="Arial"/>
                <a:sym typeface="Garamond" pitchFamily="-107" charset="0"/>
              </a:rPr>
              <a:t>Bowes</a:t>
            </a:r>
            <a:r>
              <a:rPr kumimoji="0" lang="en-US" sz="1800" b="0" i="1"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endParaRPr lang="en-US" sz="1800" dirty="0">
              <a:solidFill>
                <a:srgbClr val="FFFFFF"/>
              </a:solidFill>
            </a:endParaRPr>
          </a:p>
          <a:p>
            <a:pPr>
              <a:spcBef>
                <a:spcPts val="0"/>
              </a:spcBef>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15</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156F02AF-8573-015E-1479-9E64EA7E45EE}"/>
              </a:ext>
            </a:extLst>
          </p:cNvPr>
          <p:cNvSpPr txBox="1"/>
          <p:nvPr/>
        </p:nvSpPr>
        <p:spPr>
          <a:xfrm>
            <a:off x="457200" y="1756602"/>
            <a:ext cx="8153400" cy="440120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dirty="0">
                <a:solidFill>
                  <a:schemeClr val="bg1"/>
                </a:solidFill>
                <a:effectLst/>
                <a:latin typeface="Arial" panose="020B0604020202020204" pitchFamily="34" charset="0"/>
                <a:ea typeface="Calibri" panose="020F0502020204030204" pitchFamily="34" charset="0"/>
              </a:rPr>
              <a:t>Infants died after contracting adenovirus in CHOP’s Neonatal Intensive Care Unit.</a:t>
            </a:r>
            <a:endParaRPr lang="en-US" sz="2000" dirty="0">
              <a:solidFill>
                <a:schemeClr val="bg1"/>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chemeClr val="bg1"/>
                </a:solidFill>
                <a:effectLst/>
                <a:latin typeface="Arial" panose="020B0604020202020204" pitchFamily="34" charset="0"/>
                <a:ea typeface="Calibri" panose="020F0502020204030204" pitchFamily="34" charset="0"/>
              </a:rPr>
              <a:t>Twenty-three (23) infants contracted the virus.</a:t>
            </a:r>
            <a:endParaRPr lang="en-US" sz="2000" dirty="0">
              <a:solidFill>
                <a:schemeClr val="bg1"/>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chemeClr val="bg1"/>
                </a:solidFill>
                <a:effectLst/>
                <a:latin typeface="Arial" panose="020B0604020202020204" pitchFamily="34" charset="0"/>
                <a:ea typeface="Calibri" panose="020F0502020204030204" pitchFamily="34" charset="0"/>
              </a:rPr>
              <a:t>Dr. Sammons discovered that the common event experienced by all infected babies was a retinopathy of prematurity eye examination.</a:t>
            </a:r>
            <a:endParaRPr lang="en-US" sz="2000" dirty="0">
              <a:solidFill>
                <a:schemeClr val="bg1"/>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chemeClr val="bg1"/>
                </a:solidFill>
                <a:latin typeface="Arial" panose="020B0604020202020204" pitchFamily="34" charset="0"/>
                <a:ea typeface="Calibri" panose="020F0502020204030204" pitchFamily="34" charset="0"/>
              </a:rPr>
              <a:t>H</a:t>
            </a:r>
            <a:r>
              <a:rPr lang="en-US" sz="2000" dirty="0">
                <a:solidFill>
                  <a:schemeClr val="bg1"/>
                </a:solidFill>
                <a:effectLst/>
                <a:latin typeface="Arial" panose="020B0604020202020204" pitchFamily="34" charset="0"/>
                <a:ea typeface="Calibri" panose="020F0502020204030204" pitchFamily="34" charset="0"/>
              </a:rPr>
              <a:t>andheld lens and indirect ophthalmoscope that never came in contact with the patients, revealed the presence of the adenovirus.</a:t>
            </a:r>
            <a:endParaRPr lang="en-US" sz="2000" dirty="0">
              <a:solidFill>
                <a:schemeClr val="bg1"/>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chemeClr val="bg1"/>
                </a:solidFill>
                <a:effectLst/>
                <a:latin typeface="Arial" panose="020B0604020202020204" pitchFamily="34" charset="0"/>
                <a:ea typeface="Calibri" panose="020F0502020204030204" pitchFamily="34" charset="0"/>
              </a:rPr>
              <a:t>Dr. Sammons concluded the virus was transmitted to each of the patients by the doctor touching the contaminated equipment and then touching the babies.</a:t>
            </a:r>
            <a:endParaRPr lang="en-US" sz="2000" dirty="0">
              <a:solidFill>
                <a:schemeClr val="bg1"/>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chemeClr val="bg1"/>
                </a:solidFill>
                <a:effectLst/>
                <a:latin typeface="Arial" panose="020B0604020202020204" pitchFamily="34" charset="0"/>
                <a:ea typeface="Calibri" panose="020F0502020204030204" pitchFamily="34" charset="0"/>
              </a:rPr>
              <a:t>Dr. Sammons performed the investigation.</a:t>
            </a:r>
            <a:endParaRPr lang="en-US" sz="2000" dirty="0">
              <a:solidFill>
                <a:schemeClr val="bg1"/>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chemeClr val="bg1"/>
                </a:solidFill>
                <a:latin typeface="Arial" panose="020B0604020202020204" pitchFamily="34" charset="0"/>
                <a:ea typeface="Calibri" panose="020F0502020204030204" pitchFamily="34" charset="0"/>
              </a:rPr>
              <a:t>C</a:t>
            </a:r>
            <a:r>
              <a:rPr lang="en-US" sz="2000" dirty="0">
                <a:solidFill>
                  <a:schemeClr val="bg1"/>
                </a:solidFill>
                <a:effectLst/>
                <a:latin typeface="Arial" panose="020B0604020202020204" pitchFamily="34" charset="0"/>
                <a:ea typeface="Calibri" panose="020F0502020204030204" pitchFamily="34" charset="0"/>
              </a:rPr>
              <a:t>ourt goes through all the various meetings and investigation and the documents produced.</a:t>
            </a:r>
            <a:endParaRPr lang="en-US" sz="2000" dirty="0">
              <a:solidFill>
                <a:schemeClr val="bg1"/>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chemeClr val="bg1"/>
                </a:solidFill>
                <a:effectLst/>
                <a:latin typeface="Arial" panose="020B0604020202020204" pitchFamily="34" charset="0"/>
                <a:ea typeface="Calibri" panose="020F0502020204030204" pitchFamily="34" charset="0"/>
              </a:rPr>
              <a:t>Evidentiary privileges are disfavored.</a:t>
            </a:r>
            <a:endParaRPr lang="en-US" sz="20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9130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918"/>
            <a:ext cx="8229600" cy="1143000"/>
          </a:xfrm>
          <a:solidFill>
            <a:srgbClr val="6B0711"/>
          </a:solidFill>
          <a:ln w="76200" cmpd="tri">
            <a:solidFill>
              <a:schemeClr val="bg1"/>
            </a:solidFill>
          </a:ln>
        </p:spPr>
        <p:txBody>
          <a:bodyPr>
            <a:normAutofit/>
          </a:bodyPr>
          <a:lstStyle/>
          <a:p>
            <a:r>
              <a:rPr kumimoji="0" lang="en-US" sz="2800" b="1"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Sanders v. Children’s Hosp. of Phila</a:t>
            </a:r>
            <a:br>
              <a:rPr kumimoji="0" lang="en-US" sz="2000" b="1"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br>
            <a: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2022 Pa. Super. LEXIS </a:t>
            </a:r>
            <a:r>
              <a:rPr lang="en-US" sz="2000" dirty="0">
                <a:solidFill>
                  <a:srgbClr val="FFFFFF"/>
                </a:solidFill>
                <a:latin typeface="Arial"/>
                <a:ea typeface="Garamond" pitchFamily="-107" charset="0"/>
                <a:cs typeface="Arial"/>
                <a:sym typeface="Garamond" pitchFamily="-107" charset="0"/>
              </a:rPr>
              <a:t>462</a:t>
            </a:r>
            <a: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 (</a:t>
            </a:r>
            <a:r>
              <a:rPr lang="en-US" sz="2000" dirty="0">
                <a:solidFill>
                  <a:srgbClr val="FFFFFF"/>
                </a:solidFill>
                <a:latin typeface="Arial"/>
                <a:ea typeface="Garamond" pitchFamily="-107" charset="0"/>
                <a:cs typeface="Arial"/>
                <a:sym typeface="Garamond" pitchFamily="-107" charset="0"/>
              </a:rPr>
              <a:t>November</a:t>
            </a:r>
            <a: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 22, 2022)</a:t>
            </a:r>
            <a:b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br>
            <a:r>
              <a:rPr lang="en-US" sz="1800" i="1" dirty="0">
                <a:solidFill>
                  <a:srgbClr val="FFFFFF"/>
                </a:solidFill>
                <a:latin typeface="Arial"/>
                <a:ea typeface="Garamond" pitchFamily="-107" charset="0"/>
                <a:cs typeface="Arial"/>
                <a:sym typeface="Garamond" pitchFamily="-107" charset="0"/>
              </a:rPr>
              <a:t>Bowes</a:t>
            </a:r>
            <a:r>
              <a:rPr kumimoji="0" lang="en-US" sz="1800" b="0" i="1"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 J.</a:t>
            </a:r>
            <a:endParaRPr lang="en-US" sz="1800" i="1" dirty="0"/>
          </a:p>
        </p:txBody>
      </p:sp>
      <p:sp>
        <p:nvSpPr>
          <p:cNvPr id="3" name="Content Placeholder 2"/>
          <p:cNvSpPr>
            <a:spLocks noGrp="1"/>
          </p:cNvSpPr>
          <p:nvPr>
            <p:ph idx="1"/>
          </p:nvPr>
        </p:nvSpPr>
        <p:spPr>
          <a:xfrm>
            <a:off x="457200" y="1716497"/>
            <a:ext cx="8229600" cy="4986184"/>
          </a:xfrm>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Patient Safety Committee under the </a:t>
            </a:r>
            <a:r>
              <a:rPr lang="en-US" sz="1800" dirty="0" err="1">
                <a:effectLst/>
                <a:latin typeface="Arial" panose="020B0604020202020204" pitchFamily="34" charset="0"/>
                <a:ea typeface="Calibri" panose="020F0502020204030204" pitchFamily="34" charset="0"/>
              </a:rPr>
              <a:t>Mcare</a:t>
            </a:r>
            <a:r>
              <a:rPr lang="en-US" sz="1800" dirty="0">
                <a:effectLst/>
                <a:latin typeface="Arial" panose="020B0604020202020204" pitchFamily="34" charset="0"/>
                <a:ea typeface="Calibri" panose="020F0502020204030204" pitchFamily="34" charset="0"/>
              </a:rPr>
              <a:t> Act includes members of  community that are not professional health care providers, and therefore the Patient Safety Committee cannot constitute peer review committee whose proceedings are protected by PRPA.</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err="1">
                <a:effectLst/>
                <a:latin typeface="Arial" panose="020B0604020202020204" pitchFamily="34" charset="0"/>
                <a:ea typeface="Calibri" panose="020F0502020204030204" pitchFamily="34" charset="0"/>
              </a:rPr>
              <a:t>Mcare</a:t>
            </a:r>
            <a:r>
              <a:rPr lang="en-US" sz="1800" dirty="0">
                <a:effectLst/>
                <a:latin typeface="Arial" panose="020B0604020202020204" pitchFamily="34" charset="0"/>
                <a:ea typeface="Calibri" panose="020F0502020204030204" pitchFamily="34" charset="0"/>
              </a:rPr>
              <a:t> Act, however, contains a separate confidentiality provision.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To be privileged under the </a:t>
            </a:r>
            <a:r>
              <a:rPr lang="en-US" sz="1800" dirty="0" err="1">
                <a:effectLst/>
                <a:latin typeface="Arial" panose="020B0604020202020204" pitchFamily="34" charset="0"/>
                <a:ea typeface="Calibri" panose="020F0502020204030204" pitchFamily="34" charset="0"/>
              </a:rPr>
              <a:t>Mcare</a:t>
            </a:r>
            <a:r>
              <a:rPr lang="en-US" sz="1800" dirty="0">
                <a:effectLst/>
                <a:latin typeface="Arial" panose="020B0604020202020204" pitchFamily="34" charset="0"/>
                <a:ea typeface="Calibri" panose="020F0502020204030204" pitchFamily="34" charset="0"/>
              </a:rPr>
              <a:t> Act, the materials must (1) be solely prepared for compliance with an enumerated </a:t>
            </a:r>
            <a:r>
              <a:rPr lang="en-US" sz="1800" dirty="0" err="1">
                <a:effectLst/>
                <a:latin typeface="Arial" panose="020B0604020202020204" pitchFamily="34" charset="0"/>
                <a:ea typeface="Calibri" panose="020F0502020204030204" pitchFamily="34" charset="0"/>
              </a:rPr>
              <a:t>Mcare</a:t>
            </a:r>
            <a:r>
              <a:rPr lang="en-US" sz="1800" dirty="0">
                <a:effectLst/>
                <a:latin typeface="Arial" panose="020B0604020202020204" pitchFamily="34" charset="0"/>
                <a:ea typeface="Calibri" panose="020F0502020204030204" pitchFamily="34" charset="0"/>
              </a:rPr>
              <a:t> Act duty, and (2) arise out of matters reviewed by the Patient Safety Committee in accordance with 310(b), and (3) not be otherwise available from original sources.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rPr>
              <a:t>Root Cause Analysis Report.</a:t>
            </a:r>
            <a:r>
              <a:rPr lang="en-US" sz="1800" dirty="0">
                <a:effectLst/>
                <a:latin typeface="Arial" panose="020B0604020202020204" pitchFamily="34" charset="0"/>
                <a:ea typeface="Calibri" panose="020F0502020204030204" pitchFamily="34" charset="0"/>
              </a:rPr>
              <a:t>  </a:t>
            </a:r>
            <a:r>
              <a:rPr lang="en-US" sz="1800" dirty="0">
                <a:latin typeface="Arial" panose="020B0604020202020204" pitchFamily="34" charset="0"/>
                <a:ea typeface="Calibri" panose="020F0502020204030204" pitchFamily="34" charset="0"/>
              </a:rPr>
              <a:t>C</a:t>
            </a:r>
            <a:r>
              <a:rPr lang="en-US" sz="1800" dirty="0">
                <a:effectLst/>
                <a:latin typeface="Arial" panose="020B0604020202020204" pitchFamily="34" charset="0"/>
                <a:ea typeface="Calibri" panose="020F0502020204030204" pitchFamily="34" charset="0"/>
              </a:rPr>
              <a:t>ourt said it was prepared solely for </a:t>
            </a:r>
            <a:r>
              <a:rPr lang="en-US" sz="1800" dirty="0" err="1">
                <a:effectLst/>
                <a:latin typeface="Arial" panose="020B0604020202020204" pitchFamily="34" charset="0"/>
                <a:ea typeface="Calibri" panose="020F0502020204030204" pitchFamily="34" charset="0"/>
              </a:rPr>
              <a:t>Mcare</a:t>
            </a:r>
            <a:r>
              <a:rPr lang="en-US" sz="1800" dirty="0">
                <a:effectLst/>
                <a:latin typeface="Arial" panose="020B0604020202020204" pitchFamily="34" charset="0"/>
                <a:ea typeface="Calibri" panose="020F0502020204030204" pitchFamily="34" charset="0"/>
              </a:rPr>
              <a:t> use and arose out of matters that were reviewed by Patient Safety Committee and thus </a:t>
            </a:r>
            <a:r>
              <a:rPr lang="en-US" sz="1800" dirty="0">
                <a:latin typeface="Arial" panose="020B0604020202020204" pitchFamily="34" charset="0"/>
                <a:ea typeface="Calibri" panose="020F0502020204030204" pitchFamily="34" charset="0"/>
              </a:rPr>
              <a:t>C</a:t>
            </a:r>
            <a:r>
              <a:rPr lang="en-US" sz="1800" dirty="0">
                <a:effectLst/>
                <a:latin typeface="Arial" panose="020B0604020202020204" pitchFamily="34" charset="0"/>
                <a:ea typeface="Calibri" panose="020F0502020204030204" pitchFamily="34" charset="0"/>
              </a:rPr>
              <a:t>ourt reversed that portion of the trial court’s order directing CHOP to produce the root cause analysis.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rPr>
              <a:t>PowerPoint slides.</a:t>
            </a:r>
            <a:r>
              <a:rPr lang="en-US" sz="1800" b="1" dirty="0">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PowerPoint slides prepared following completion of the investigation are confidential.  Therefore, trial court was reversed insofar as it required CHOP to produce documents.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PowerPoint slides prepared for other conferences held at CHOP and Grand Rounds Conference also do not have to be produced.</a:t>
            </a:r>
            <a:endParaRPr lang="en-US" sz="1800" dirty="0">
              <a:effectLst/>
              <a:latin typeface="Times New Roman" panose="02020603050405020304" pitchFamily="18" charset="0"/>
              <a:ea typeface="Calibri" panose="020F0502020204030204" pitchFamily="34" charset="0"/>
            </a:endParaRPr>
          </a:p>
          <a:p>
            <a:pPr marL="0" indent="0">
              <a:buNone/>
            </a:pPr>
            <a:endParaRPr lang="en-US" sz="1800" dirty="0">
              <a:solidFill>
                <a:srgbClr val="FFFFFF"/>
              </a:solidFill>
            </a:endParaRPr>
          </a:p>
          <a:p>
            <a:pPr marL="0" marR="0" lvl="0" indent="0">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16</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09053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918"/>
            <a:ext cx="8229600" cy="1143000"/>
          </a:xfrm>
          <a:solidFill>
            <a:srgbClr val="6B0711"/>
          </a:solidFill>
          <a:ln w="76200" cmpd="tri">
            <a:solidFill>
              <a:schemeClr val="bg1"/>
            </a:solidFill>
          </a:ln>
        </p:spPr>
        <p:txBody>
          <a:bodyPr>
            <a:normAutofit/>
          </a:bodyPr>
          <a:lstStyle/>
          <a:p>
            <a:r>
              <a:rPr kumimoji="0" lang="en-US" sz="2800" b="1"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Sanders v. Children’s Hosp. of Phila.</a:t>
            </a:r>
            <a:br>
              <a:rPr kumimoji="0" lang="en-US" sz="2000" b="1"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br>
            <a: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2022 Pa. Super. LEXIS </a:t>
            </a:r>
            <a:r>
              <a:rPr lang="en-US" sz="2000" dirty="0">
                <a:solidFill>
                  <a:srgbClr val="FFFFFF"/>
                </a:solidFill>
                <a:latin typeface="Arial"/>
                <a:ea typeface="Garamond" pitchFamily="-107" charset="0"/>
                <a:cs typeface="Arial"/>
                <a:sym typeface="Garamond" pitchFamily="-107" charset="0"/>
              </a:rPr>
              <a:t>462</a:t>
            </a:r>
            <a: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 (</a:t>
            </a:r>
            <a:r>
              <a:rPr lang="en-US" sz="2000" dirty="0">
                <a:solidFill>
                  <a:srgbClr val="FFFFFF"/>
                </a:solidFill>
                <a:latin typeface="Arial"/>
                <a:ea typeface="Garamond" pitchFamily="-107" charset="0"/>
                <a:cs typeface="Arial"/>
                <a:sym typeface="Garamond" pitchFamily="-107" charset="0"/>
              </a:rPr>
              <a:t>November</a:t>
            </a:r>
            <a: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 22, 2022)</a:t>
            </a:r>
            <a:br>
              <a:rPr kumimoji="0" lang="en-US" sz="2000" b="0" i="0"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br>
            <a:r>
              <a:rPr lang="en-US" sz="1800" i="1" dirty="0">
                <a:solidFill>
                  <a:srgbClr val="FFFFFF"/>
                </a:solidFill>
                <a:latin typeface="Arial"/>
                <a:ea typeface="Garamond" pitchFamily="-107" charset="0"/>
                <a:cs typeface="Arial"/>
                <a:sym typeface="Garamond" pitchFamily="-107" charset="0"/>
              </a:rPr>
              <a:t>Bowes</a:t>
            </a:r>
            <a:r>
              <a:rPr kumimoji="0" lang="en-US" sz="1800" b="0" i="1" u="none" strike="noStrike" kern="1200" cap="none" spc="0" normalizeH="0" baseline="0" noProof="0" dirty="0">
                <a:ln>
                  <a:noFill/>
                </a:ln>
                <a:solidFill>
                  <a:srgbClr val="FFFFFF"/>
                </a:solidFill>
                <a:effectLst/>
                <a:uLnTx/>
                <a:uFillTx/>
                <a:latin typeface="Arial"/>
                <a:ea typeface="Garamond" pitchFamily="-107" charset="0"/>
                <a:cs typeface="Arial"/>
                <a:sym typeface="Garamond" pitchFamily="-107" charset="0"/>
              </a:rPr>
              <a:t>, J.</a:t>
            </a:r>
            <a:endParaRPr lang="en-US" sz="18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PowerPoint slides and minutes from IP&amp;C Committee meetings.  The court said that those documents did not have to be produced.</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PowerPoint slides from the Patient Safety Committee meeting on September 22, 2016.  The trial court reversed to the extent that it ordered production of these documents.</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Internet postings to CHOP personnel about the outbreak.  CHOP failed to establish that the trial court committed error of law in ordering production of the intranet posts.</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Redacted ophthalmology emails.  CHOP failed to meet burden of establishing these emails were privileged.</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said it understood the conflict between civil plaintiffs trying to get information and secrecy, allegedly creating a greater environment to talk about negligence within the institution.</a:t>
            </a:r>
            <a:endParaRPr lang="en-US" sz="2000" dirty="0">
              <a:effectLst/>
              <a:latin typeface="Times New Roman" panose="02020603050405020304" pitchFamily="18" charset="0"/>
              <a:ea typeface="Calibri" panose="020F0502020204030204" pitchFamily="34" charset="0"/>
            </a:endParaRPr>
          </a:p>
          <a:p>
            <a:pPr marL="0" indent="0">
              <a:buNone/>
            </a:pPr>
            <a:endParaRPr lang="en-US" sz="1800" dirty="0">
              <a:solidFill>
                <a:srgbClr val="FFFFFF"/>
              </a:solidFill>
            </a:endParaRPr>
          </a:p>
          <a:p>
            <a:pPr marL="0" marR="0" lvl="0" indent="0">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17</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00409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Williams v. Geo Group</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Pa. Super. LEXIS 365 (August 24,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McLaughlin,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Prison suicide.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Report about the suicide prepared.</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P</a:t>
            </a:r>
            <a:r>
              <a:rPr lang="en-US" sz="2000" dirty="0">
                <a:effectLst/>
                <a:latin typeface="Arial" panose="020B0604020202020204" pitchFamily="34" charset="0"/>
                <a:ea typeface="Calibri" panose="020F0502020204030204" pitchFamily="34" charset="0"/>
              </a:rPr>
              <a:t>rison system refused to give the report, claiming peer review and attorney-client.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reviewed the Peer Review Protection Act, 63 P.S. §§ 425.1-425.4.</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GEO contends it constitutes professional health care provider because it operates a prison.</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looked at the Act dealing with confidentiality of review organization’s records, 425.4 of the PRPA.  This was not a review organization as that is defined by law.</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relied upon the Supreme Court’s discussion of the PRPA in </a:t>
            </a:r>
            <a:r>
              <a:rPr lang="en-US" sz="2000" i="1" dirty="0">
                <a:effectLst/>
                <a:latin typeface="Arial" panose="020B0604020202020204" pitchFamily="34" charset="0"/>
                <a:ea typeface="Calibri" panose="020F0502020204030204" pitchFamily="34" charset="0"/>
              </a:rPr>
              <a:t>Leadbitter</a:t>
            </a:r>
            <a:r>
              <a:rPr lang="en-US" sz="2000" dirty="0">
                <a:effectLst/>
                <a:latin typeface="Arial" panose="020B0604020202020204" pitchFamily="34" charset="0"/>
                <a:ea typeface="Calibri" panose="020F0502020204030204" pitchFamily="34" charset="0"/>
              </a:rPr>
              <a:t>, 256 A.3d at 1168-69.</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T</a:t>
            </a:r>
            <a:r>
              <a:rPr lang="en-US" sz="2000" dirty="0">
                <a:effectLst/>
                <a:latin typeface="Arial" panose="020B0604020202020204" pitchFamily="34" charset="0"/>
                <a:ea typeface="Calibri" panose="020F0502020204030204" pitchFamily="34" charset="0"/>
              </a:rPr>
              <a:t>rial court found the report was not prepared as a function of peer review and therefore was not privileged.  Superior Court concurred.</a:t>
            </a:r>
            <a:endParaRPr lang="en-US" sz="20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18</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83426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Williams v. Geo Group</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Pa. Super. LEXIS 365 (August 24,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McLaughlin,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Even the affidavit of the report’s contributing author alluded to the fact that the report was generated by review of various materials, both medical and non-medical as a follow-up of a request for preservation of evidence in anticipation of potential litigation.</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R</a:t>
            </a:r>
            <a:r>
              <a:rPr lang="en-US" sz="2000" dirty="0">
                <a:effectLst/>
                <a:latin typeface="Arial" panose="020B0604020202020204" pitchFamily="34" charset="0"/>
                <a:ea typeface="Calibri" panose="020F0502020204030204" pitchFamily="34" charset="0"/>
              </a:rPr>
              <a:t>eport was for self-policing of medical professionals.</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Trial court did not err by finding that the PRPA did not preclude discovery of the report in this case.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also found that the report was not privileged under Pennsylvania Rule of Civil Procedure 4003.5.</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The fact that the report was authored by a doctor is irrelevant.  Dr. Hermann and the rest of the contributors to the report were acting in their regular course of employment with GEO.  They did not qualify as experts or specially retained as experts.</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R</a:t>
            </a:r>
            <a:r>
              <a:rPr lang="en-US" sz="2000" dirty="0">
                <a:effectLst/>
                <a:latin typeface="Arial" panose="020B0604020202020204" pitchFamily="34" charset="0"/>
                <a:ea typeface="Calibri" panose="020F0502020204030204" pitchFamily="34" charset="0"/>
              </a:rPr>
              <a:t>eport which GEO asserts primarily concerns mental health care is not relevant to the cause of action filed here.</a:t>
            </a:r>
            <a:endParaRPr lang="en-US" sz="20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19</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286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824784"/>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ARBITRATION</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2</a:t>
            </a:fld>
            <a:endParaRPr lang="en-US" dirty="0"/>
          </a:p>
        </p:txBody>
      </p:sp>
    </p:spTree>
    <p:extLst>
      <p:ext uri="{BB962C8B-B14F-4D97-AF65-F5344CB8AC3E}">
        <p14:creationId xmlns:p14="http://schemas.microsoft.com/office/powerpoint/2010/main" val="148081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41044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Statute of Limitations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20</a:t>
            </a:fld>
            <a:endParaRPr lang="en-US" dirty="0"/>
          </a:p>
        </p:txBody>
      </p:sp>
    </p:spTree>
    <p:extLst>
      <p:ext uri="{BB962C8B-B14F-4D97-AF65-F5344CB8AC3E}">
        <p14:creationId xmlns:p14="http://schemas.microsoft.com/office/powerpoint/2010/main" val="2687546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Reibenstein</a:t>
            </a:r>
            <a:r>
              <a:rPr lang="en-US" sz="2800" b="1" dirty="0">
                <a:ea typeface="Garamond" pitchFamily="-107" charset="0"/>
                <a:cs typeface="Arial"/>
                <a:sym typeface="Garamond" pitchFamily="-107" charset="0"/>
              </a:rPr>
              <a:t> v. </a:t>
            </a:r>
            <a:r>
              <a:rPr lang="en-US" sz="2800" b="1" dirty="0" err="1">
                <a:ea typeface="Garamond" pitchFamily="-107" charset="0"/>
                <a:cs typeface="Arial"/>
                <a:sym typeface="Garamond" pitchFamily="-107" charset="0"/>
              </a:rPr>
              <a:t>Barax</a:t>
            </a:r>
            <a:r>
              <a:rPr lang="en-US" sz="2800" b="1" dirty="0">
                <a:ea typeface="Garamond" pitchFamily="-107" charset="0"/>
                <a:cs typeface="Arial"/>
                <a:sym typeface="Garamond" pitchFamily="-107" charset="0"/>
              </a:rPr>
              <a:t> </a:t>
            </a:r>
            <a:br>
              <a:rPr lang="en-US" sz="2000" dirty="0">
                <a:ea typeface="Garamond" pitchFamily="-107" charset="0"/>
                <a:cs typeface="Arial"/>
                <a:sym typeface="Garamond" pitchFamily="-107" charset="0"/>
              </a:rPr>
            </a:br>
            <a:r>
              <a:rPr lang="en-US" sz="2000" dirty="0">
                <a:ea typeface="Garamond" pitchFamily="-107" charset="0"/>
                <a:cs typeface="Arial"/>
                <a:sym typeface="Garamond" pitchFamily="-107" charset="0"/>
              </a:rPr>
              <a:t>286 A.3d 222 (Pa. 2022)</a:t>
            </a:r>
            <a:br>
              <a:rPr lang="en-US" sz="2000" dirty="0">
                <a:ea typeface="Garamond" pitchFamily="-107" charset="0"/>
                <a:cs typeface="Arial"/>
                <a:sym typeface="Garamond" pitchFamily="-107" charset="0"/>
              </a:rPr>
            </a:br>
            <a:r>
              <a:rPr lang="en-US" sz="1800" i="1" dirty="0">
                <a:ea typeface="Garamond" pitchFamily="-107" charset="0"/>
                <a:cs typeface="Arial"/>
                <a:sym typeface="Garamond" pitchFamily="-107" charset="0"/>
              </a:rPr>
              <a:t>Wecht, J.</a:t>
            </a:r>
            <a:endParaRPr lang="en-US" sz="18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P</a:t>
            </a:r>
            <a:r>
              <a:rPr lang="en-US" sz="2000" dirty="0">
                <a:effectLst/>
                <a:latin typeface="Arial" panose="020B0604020202020204" pitchFamily="34" charset="0"/>
                <a:ea typeface="Calibri" panose="020F0502020204030204" pitchFamily="34" charset="0"/>
              </a:rPr>
              <a:t>laintiff did not know until the deposition of doctor </a:t>
            </a:r>
            <a:r>
              <a:rPr lang="en-US" sz="2000" dirty="0" err="1">
                <a:effectLst/>
                <a:latin typeface="Arial" panose="020B0604020202020204" pitchFamily="34" charset="0"/>
                <a:ea typeface="Calibri" panose="020F0502020204030204" pitchFamily="34" charset="0"/>
              </a:rPr>
              <a:t>Barax</a:t>
            </a:r>
            <a:r>
              <a:rPr lang="en-US" sz="2000" dirty="0">
                <a:effectLst/>
                <a:latin typeface="Arial" panose="020B0604020202020204" pitchFamily="34" charset="0"/>
                <a:ea typeface="Calibri" panose="020F0502020204030204" pitchFamily="34" charset="0"/>
              </a:rPr>
              <a:t> that Dr. </a:t>
            </a:r>
            <a:r>
              <a:rPr lang="en-US" sz="2000" dirty="0" err="1">
                <a:effectLst/>
                <a:latin typeface="Arial" panose="020B0604020202020204" pitchFamily="34" charset="0"/>
                <a:ea typeface="Calibri" panose="020F0502020204030204" pitchFamily="34" charset="0"/>
              </a:rPr>
              <a:t>Conaboy</a:t>
            </a:r>
            <a:r>
              <a:rPr lang="en-US" sz="2000" dirty="0">
                <a:effectLst/>
                <a:latin typeface="Arial" panose="020B0604020202020204" pitchFamily="34" charset="0"/>
                <a:ea typeface="Calibri" panose="020F0502020204030204" pitchFamily="34" charset="0"/>
              </a:rPr>
              <a:t> had been notified of an abdominal aortic aneurysm and did not do anything about it.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clearly was not happy about the fact that it took five years to depose this doctor.</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Court went further and said that tolling is different in a death case than an injury case.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also looked to Bureau of Vital Statistics definitions concerning what is on death certificate.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Discovery rule applies when critical information about an injury eludes detection through no lack of diligence on plaintiff’s part, and “discovery” of that information dictates that a claim accrues, and the limitations period begins to run.</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W</a:t>
            </a:r>
            <a:r>
              <a:rPr lang="en-US" sz="2000" dirty="0">
                <a:effectLst/>
                <a:latin typeface="Arial" panose="020B0604020202020204" pitchFamily="34" charset="0"/>
                <a:ea typeface="Calibri" panose="020F0502020204030204" pitchFamily="34" charset="0"/>
              </a:rPr>
              <a:t>hen potential malpractice leads to death, there is no question that injury has occurred and there is a duty to investigate the prospect of malpractice diligently.</a:t>
            </a:r>
            <a:endParaRPr lang="en-US" sz="20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21</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87773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Reibenstein</a:t>
            </a:r>
            <a:r>
              <a:rPr lang="en-US" sz="2800" b="1" dirty="0">
                <a:ea typeface="Garamond" pitchFamily="-107" charset="0"/>
                <a:cs typeface="Arial"/>
                <a:sym typeface="Garamond" pitchFamily="-107" charset="0"/>
              </a:rPr>
              <a:t> v. </a:t>
            </a:r>
            <a:r>
              <a:rPr lang="en-US" sz="2800" b="1" dirty="0" err="1">
                <a:ea typeface="Garamond" pitchFamily="-107" charset="0"/>
                <a:cs typeface="Arial"/>
                <a:sym typeface="Garamond" pitchFamily="-107" charset="0"/>
              </a:rPr>
              <a:t>Barax</a:t>
            </a:r>
            <a:r>
              <a:rPr lang="en-US" sz="2800" b="1" dirty="0">
                <a:ea typeface="Garamond" pitchFamily="-107" charset="0"/>
                <a:cs typeface="Arial"/>
                <a:sym typeface="Garamond" pitchFamily="-107" charset="0"/>
              </a:rPr>
              <a:t> </a:t>
            </a:r>
            <a:br>
              <a:rPr lang="en-US" sz="2000" dirty="0">
                <a:ea typeface="Garamond" pitchFamily="-107" charset="0"/>
                <a:cs typeface="Arial"/>
                <a:sym typeface="Garamond" pitchFamily="-107" charset="0"/>
              </a:rPr>
            </a:br>
            <a:r>
              <a:rPr lang="en-US" sz="2000" dirty="0">
                <a:ea typeface="Garamond" pitchFamily="-107" charset="0"/>
                <a:cs typeface="Arial"/>
                <a:sym typeface="Garamond" pitchFamily="-107" charset="0"/>
              </a:rPr>
              <a:t>286 A.3d 222 (Pa. 2022)</a:t>
            </a:r>
            <a:br>
              <a:rPr lang="en-US" sz="2000" dirty="0">
                <a:ea typeface="Garamond" pitchFamily="-107" charset="0"/>
                <a:cs typeface="Arial"/>
                <a:sym typeface="Garamond" pitchFamily="-107" charset="0"/>
              </a:rPr>
            </a:br>
            <a:r>
              <a:rPr lang="en-US" sz="1800" i="1" dirty="0">
                <a:ea typeface="Garamond" pitchFamily="-107" charset="0"/>
                <a:cs typeface="Arial"/>
                <a:sym typeface="Garamond" pitchFamily="-107" charset="0"/>
              </a:rPr>
              <a:t>Wecht, J.</a:t>
            </a:r>
            <a:endParaRPr lang="en-US" sz="18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Discovery rule and equitable tolling are conceptually distinct.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A discovery rule claim only accrues upon discovery of the injury and its cause, while the equivalent of accrual in death cases happens upon death.</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S</a:t>
            </a:r>
            <a:r>
              <a:rPr lang="en-US" sz="2000" dirty="0">
                <a:effectLst/>
                <a:latin typeface="Arial" panose="020B0604020202020204" pitchFamily="34" charset="0"/>
                <a:ea typeface="Calibri" panose="020F0502020204030204" pitchFamily="34" charset="0"/>
              </a:rPr>
              <a:t>tatute of limitations will be tolled when the cause of death is obscured by some affirmative act or omission that lulled the plaintiff into neglecting </a:t>
            </a:r>
            <a:r>
              <a:rPr lang="en-US" sz="2000" dirty="0">
                <a:latin typeface="Arial" panose="020B0604020202020204" pitchFamily="34" charset="0"/>
                <a:ea typeface="Calibri" panose="020F0502020204030204" pitchFamily="34" charset="0"/>
              </a:rPr>
              <a:t>the </a:t>
            </a:r>
            <a:r>
              <a:rPr lang="en-US" sz="2000" dirty="0">
                <a:effectLst/>
                <a:latin typeface="Arial" panose="020B0604020202020204" pitchFamily="34" charset="0"/>
                <a:ea typeface="Calibri" panose="020F0502020204030204" pitchFamily="34" charset="0"/>
              </a:rPr>
              <a:t>duty to investigate to determine whether there was an actionable claim in malpractice.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Discovery rule begins to run upon discovery of injury and the prospect that it was caused by malpractice, not “whose” malpractice.</a:t>
            </a:r>
            <a:endParaRPr lang="en-US" sz="20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22</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512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Reibenstein</a:t>
            </a:r>
            <a:r>
              <a:rPr lang="en-US" sz="2800" b="1" dirty="0">
                <a:ea typeface="Garamond" pitchFamily="-107" charset="0"/>
                <a:cs typeface="Arial"/>
                <a:sym typeface="Garamond" pitchFamily="-107" charset="0"/>
              </a:rPr>
              <a:t> v. </a:t>
            </a:r>
            <a:r>
              <a:rPr lang="en-US" sz="2800" b="1" dirty="0" err="1">
                <a:ea typeface="Garamond" pitchFamily="-107" charset="0"/>
                <a:cs typeface="Arial"/>
                <a:sym typeface="Garamond" pitchFamily="-107" charset="0"/>
              </a:rPr>
              <a:t>Barax</a:t>
            </a:r>
            <a:r>
              <a:rPr lang="en-US" sz="2800" b="1" dirty="0">
                <a:ea typeface="Garamond" pitchFamily="-107" charset="0"/>
                <a:cs typeface="Arial"/>
                <a:sym typeface="Garamond" pitchFamily="-107" charset="0"/>
              </a:rPr>
              <a:t> </a:t>
            </a:r>
            <a:br>
              <a:rPr lang="en-US" sz="2000" dirty="0">
                <a:ea typeface="Garamond" pitchFamily="-107" charset="0"/>
                <a:cs typeface="Arial"/>
                <a:sym typeface="Garamond" pitchFamily="-107" charset="0"/>
              </a:rPr>
            </a:br>
            <a:r>
              <a:rPr lang="en-US" sz="2000" dirty="0">
                <a:ea typeface="Garamond" pitchFamily="-107" charset="0"/>
                <a:cs typeface="Arial"/>
                <a:sym typeface="Garamond" pitchFamily="-107" charset="0"/>
              </a:rPr>
              <a:t>286 A.3d 222 (Pa. 2022)</a:t>
            </a:r>
            <a:br>
              <a:rPr lang="en-US" sz="2000" dirty="0">
                <a:ea typeface="Garamond" pitchFamily="-107" charset="0"/>
                <a:cs typeface="Arial"/>
                <a:sym typeface="Garamond" pitchFamily="-107" charset="0"/>
              </a:rPr>
            </a:br>
            <a:r>
              <a:rPr lang="en-US" sz="1800" i="1" dirty="0">
                <a:ea typeface="Garamond" pitchFamily="-107" charset="0"/>
                <a:cs typeface="Arial"/>
                <a:sym typeface="Garamond" pitchFamily="-107" charset="0"/>
              </a:rPr>
              <a:t>Wecht, J.</a:t>
            </a:r>
            <a:endParaRPr lang="en-US" sz="18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Once the claim accrues, the clock begins to tick.</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It does not matter how difficult it is to trace the injury back to a tortious act.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S</a:t>
            </a:r>
            <a:r>
              <a:rPr lang="en-US" sz="2000" dirty="0">
                <a:effectLst/>
                <a:latin typeface="Arial" panose="020B0604020202020204" pitchFamily="34" charset="0"/>
                <a:ea typeface="Calibri" panose="020F0502020204030204" pitchFamily="34" charset="0"/>
              </a:rPr>
              <a:t>tatute of limitations begins to run at the latest, once an injury</a:t>
            </a:r>
            <a:r>
              <a:rPr lang="en-US" sz="2000" dirty="0">
                <a:latin typeface="Arial" panose="020B0604020202020204" pitchFamily="34" charset="0"/>
                <a:ea typeface="Calibri" panose="020F0502020204030204" pitchFamily="34" charset="0"/>
              </a:rPr>
              <a:t> is discovered, </a:t>
            </a:r>
            <a:r>
              <a:rPr lang="en-US" sz="2000" dirty="0">
                <a:effectLst/>
                <a:latin typeface="Arial" panose="020B0604020202020204" pitchFamily="34" charset="0"/>
                <a:ea typeface="Calibri" panose="020F0502020204030204" pitchFamily="34" charset="0"/>
              </a:rPr>
              <a:t>its cause and the agent of the harm.</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There is no assurance that some additional reprieve will apply during the course of litigation because a second potentially liable party enters the picture.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This may cause the plaintiff to begin suit against a bevy of health care providers; however, that is not likely to be a threat because of the certificate of merit requirement.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P</a:t>
            </a:r>
            <a:r>
              <a:rPr lang="en-US" sz="2000" dirty="0">
                <a:effectLst/>
                <a:latin typeface="Arial" panose="020B0604020202020204" pitchFamily="34" charset="0"/>
                <a:ea typeface="Calibri" panose="020F0502020204030204" pitchFamily="34" charset="0"/>
              </a:rPr>
              <a:t>laintiff was unable to obtain a certificate of merit against Dr. </a:t>
            </a:r>
            <a:r>
              <a:rPr lang="en-US" sz="2000" dirty="0" err="1">
                <a:effectLst/>
                <a:latin typeface="Arial" panose="020B0604020202020204" pitchFamily="34" charset="0"/>
                <a:ea typeface="Calibri" panose="020F0502020204030204" pitchFamily="34" charset="0"/>
              </a:rPr>
              <a:t>Conaboy</a:t>
            </a:r>
            <a:r>
              <a:rPr lang="en-US" sz="2000" dirty="0">
                <a:effectLst/>
                <a:latin typeface="Arial" panose="020B0604020202020204" pitchFamily="34" charset="0"/>
                <a:ea typeface="Calibri" panose="020F0502020204030204" pitchFamily="34" charset="0"/>
              </a:rPr>
              <a:t> early in the litigation.</a:t>
            </a:r>
            <a:endParaRPr lang="en-US" sz="20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23</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6311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Reibenstein</a:t>
            </a:r>
            <a:r>
              <a:rPr lang="en-US" sz="2800" b="1" dirty="0">
                <a:ea typeface="Garamond" pitchFamily="-107" charset="0"/>
                <a:cs typeface="Arial"/>
                <a:sym typeface="Garamond" pitchFamily="-107" charset="0"/>
              </a:rPr>
              <a:t> v. </a:t>
            </a:r>
            <a:r>
              <a:rPr lang="en-US" sz="2800" b="1" dirty="0" err="1">
                <a:ea typeface="Garamond" pitchFamily="-107" charset="0"/>
                <a:cs typeface="Arial"/>
                <a:sym typeface="Garamond" pitchFamily="-107" charset="0"/>
              </a:rPr>
              <a:t>Barax</a:t>
            </a:r>
            <a:r>
              <a:rPr lang="en-US" sz="2800" b="1" dirty="0">
                <a:ea typeface="Garamond" pitchFamily="-107" charset="0"/>
                <a:cs typeface="Arial"/>
                <a:sym typeface="Garamond" pitchFamily="-107" charset="0"/>
              </a:rPr>
              <a:t> </a:t>
            </a:r>
            <a:br>
              <a:rPr lang="en-US" sz="2000" b="1" dirty="0">
                <a:ea typeface="Garamond" pitchFamily="-107" charset="0"/>
                <a:cs typeface="Arial"/>
                <a:sym typeface="Garamond" pitchFamily="-107" charset="0"/>
              </a:rPr>
            </a:br>
            <a:r>
              <a:rPr lang="en-US" sz="2000" dirty="0">
                <a:ea typeface="Garamond" pitchFamily="-107" charset="0"/>
                <a:cs typeface="Arial"/>
                <a:sym typeface="Garamond" pitchFamily="-107" charset="0"/>
              </a:rPr>
              <a:t>286 A.3d 222 (Pa. 2022)</a:t>
            </a:r>
            <a:br>
              <a:rPr lang="en-US" sz="2000" dirty="0">
                <a:ea typeface="Garamond" pitchFamily="-107" charset="0"/>
                <a:cs typeface="Arial"/>
                <a:sym typeface="Garamond" pitchFamily="-107" charset="0"/>
              </a:rPr>
            </a:br>
            <a:r>
              <a:rPr lang="en-US" sz="1800" i="1" dirty="0">
                <a:ea typeface="Garamond" pitchFamily="-107" charset="0"/>
                <a:cs typeface="Arial"/>
                <a:sym typeface="Garamond" pitchFamily="-107" charset="0"/>
              </a:rPr>
              <a:t>Wecht, J.</a:t>
            </a:r>
            <a:endParaRPr lang="en-US" sz="18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There is </a:t>
            </a:r>
            <a:r>
              <a:rPr lang="en-US" sz="2000" dirty="0">
                <a:effectLst/>
                <a:latin typeface="Arial" panose="020B0604020202020204" pitchFamily="34" charset="0"/>
                <a:ea typeface="Calibri" panose="020F0502020204030204" pitchFamily="34" charset="0"/>
              </a:rPr>
              <a:t>a rule permitting discovery in furtherance of preparing a complaint, a mechanism that </a:t>
            </a:r>
            <a:r>
              <a:rPr lang="en-US" sz="2000" dirty="0" err="1">
                <a:effectLst/>
                <a:latin typeface="Arial" panose="020B0604020202020204" pitchFamily="34" charset="0"/>
                <a:ea typeface="Calibri" panose="020F0502020204030204" pitchFamily="34" charset="0"/>
              </a:rPr>
              <a:t>Reibenstein</a:t>
            </a:r>
            <a:r>
              <a:rPr lang="en-US" sz="2000" dirty="0">
                <a:effectLst/>
                <a:latin typeface="Arial" panose="020B0604020202020204" pitchFamily="34" charset="0"/>
                <a:ea typeface="Calibri" panose="020F0502020204030204" pitchFamily="34" charset="0"/>
              </a:rPr>
              <a:t> did not explore.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rPr>
              <a:t>Reibenstein</a:t>
            </a:r>
            <a:r>
              <a:rPr lang="en-US" sz="2000" dirty="0">
                <a:effectLst/>
                <a:latin typeface="Arial" panose="020B0604020202020204" pitchFamily="34" charset="0"/>
                <a:ea typeface="Calibri" panose="020F0502020204030204" pitchFamily="34" charset="0"/>
              </a:rPr>
              <a:t> would have the Court believe that she never had any chance of identifying </a:t>
            </a:r>
            <a:r>
              <a:rPr lang="en-US" sz="2000" dirty="0" err="1">
                <a:effectLst/>
                <a:latin typeface="Arial" panose="020B0604020202020204" pitchFamily="34" charset="0"/>
                <a:ea typeface="Calibri" panose="020F0502020204030204" pitchFamily="34" charset="0"/>
              </a:rPr>
              <a:t>Conaboy</a:t>
            </a:r>
            <a:r>
              <a:rPr lang="en-US" sz="2000" dirty="0">
                <a:effectLst/>
                <a:latin typeface="Arial" panose="020B0604020202020204" pitchFamily="34" charset="0"/>
                <a:ea typeface="Calibri" panose="020F0502020204030204" pitchFamily="34" charset="0"/>
              </a:rPr>
              <a:t> as a proper defendant, but the Court obviously disagreed with that.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The phrase “cause of death” as used in the </a:t>
            </a:r>
            <a:r>
              <a:rPr lang="en-US" sz="2000" dirty="0" err="1">
                <a:effectLst/>
                <a:latin typeface="Arial" panose="020B0604020202020204" pitchFamily="34" charset="0"/>
                <a:ea typeface="Calibri" panose="020F0502020204030204" pitchFamily="34" charset="0"/>
              </a:rPr>
              <a:t>Mcare</a:t>
            </a:r>
            <a:r>
              <a:rPr lang="en-US" sz="2000" dirty="0">
                <a:effectLst/>
                <a:latin typeface="Arial" panose="020B0604020202020204" pitchFamily="34" charset="0"/>
                <a:ea typeface="Calibri" panose="020F0502020204030204" pitchFamily="34" charset="0"/>
              </a:rPr>
              <a:t> Act § 513(d), refers specifically to the medical cause of death.</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Only an affirmative misrepresentation or fraudulent concealment of such medical cause of death will toll the two-year statute of limitations that </a:t>
            </a:r>
            <a:r>
              <a:rPr lang="en-US" sz="2000" dirty="0" err="1">
                <a:effectLst/>
                <a:latin typeface="Arial" panose="020B0604020202020204" pitchFamily="34" charset="0"/>
                <a:ea typeface="Calibri" panose="020F0502020204030204" pitchFamily="34" charset="0"/>
              </a:rPr>
              <a:t>Mcare</a:t>
            </a:r>
            <a:r>
              <a:rPr lang="en-US" sz="2000" dirty="0">
                <a:effectLst/>
                <a:latin typeface="Arial" panose="020B0604020202020204" pitchFamily="34" charset="0"/>
                <a:ea typeface="Calibri" panose="020F0502020204030204" pitchFamily="34" charset="0"/>
              </a:rPr>
              <a:t> prescribed for medical malpractice sounding in survival or wrongful death</a:t>
            </a:r>
            <a:r>
              <a:rPr lang="en-US" sz="1800" dirty="0">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endParaRPr lang="en-US" sz="18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24</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09383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Edwards v. Norfolk S. Ry. Co.</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2023 Pa. Super. LEXIS 109 (March 21, 2023)</a:t>
            </a:r>
            <a:br>
              <a:rPr lang="en-US" sz="2000" dirty="0">
                <a:ea typeface="Garamond" pitchFamily="-107" charset="0"/>
                <a:cs typeface="Arial"/>
                <a:sym typeface="Garamond" pitchFamily="-107" charset="0"/>
              </a:rPr>
            </a:br>
            <a:r>
              <a:rPr lang="en-US" sz="1800" i="1" dirty="0">
                <a:ea typeface="Garamond" pitchFamily="-107" charset="0"/>
                <a:cs typeface="Arial"/>
                <a:sym typeface="Garamond" pitchFamily="-107" charset="0"/>
              </a:rPr>
              <a:t>Pellegrini, J.</a:t>
            </a:r>
            <a:endParaRPr lang="en-US" sz="18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When a plaintiff timely files an action on behalf of an estate but does not apply to be appointed the personal representative until after the statute of limitations has run, the relation back doctrine applies.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S</a:t>
            </a:r>
            <a:r>
              <a:rPr lang="en-US" sz="1800" dirty="0">
                <a:effectLst/>
                <a:latin typeface="Arial" panose="020B0604020202020204" pitchFamily="34" charset="0"/>
                <a:ea typeface="Calibri" panose="020F0502020204030204" pitchFamily="34" charset="0"/>
              </a:rPr>
              <a:t>tatute of limitations is preserved by the filing of the complaint, even though the personal representative was not appointed until after the expiration of the statute of limitations.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Superior Court affirmed and held that appointment as personal representative of estate relates back to the time of the filing of the complaint.</a:t>
            </a:r>
            <a:endParaRPr lang="en-US" sz="18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25</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7134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fontScale="90000"/>
          </a:bodyPr>
          <a:lstStyle/>
          <a:p>
            <a:r>
              <a:rPr lang="en-US" sz="2200" b="1" dirty="0" err="1">
                <a:ea typeface="Garamond" pitchFamily="-107" charset="0"/>
                <a:cs typeface="Arial"/>
                <a:sym typeface="Garamond" pitchFamily="-107" charset="0"/>
              </a:rPr>
              <a:t>Didomizio</a:t>
            </a:r>
            <a:r>
              <a:rPr lang="en-US" sz="2200" b="1" dirty="0">
                <a:ea typeface="Garamond" pitchFamily="-107" charset="0"/>
                <a:cs typeface="Arial"/>
                <a:sym typeface="Garamond" pitchFamily="-107" charset="0"/>
              </a:rPr>
              <a:t> v. Jefferson Pulmonary </a:t>
            </a:r>
            <a:r>
              <a:rPr lang="en-US" sz="2200" b="1" dirty="0" err="1">
                <a:ea typeface="Garamond" pitchFamily="-107" charset="0"/>
                <a:cs typeface="Arial"/>
                <a:sym typeface="Garamond" pitchFamily="-107" charset="0"/>
              </a:rPr>
              <a:t>Asso</a:t>
            </a:r>
            <a:r>
              <a:rPr lang="en-US" sz="2200" b="1" dirty="0">
                <a:ea typeface="Garamond" pitchFamily="-107" charset="0"/>
                <a:cs typeface="Arial"/>
                <a:sym typeface="Garamond" pitchFamily="-107" charset="0"/>
              </a:rPr>
              <a:t>. &amp; Asthma, Allergy &amp; Pulmonary </a:t>
            </a:r>
            <a:r>
              <a:rPr lang="en-US" sz="2200" b="1" dirty="0" err="1">
                <a:ea typeface="Garamond" pitchFamily="-107" charset="0"/>
                <a:cs typeface="Arial"/>
                <a:sym typeface="Garamond" pitchFamily="-107" charset="0"/>
              </a:rPr>
              <a:t>Asso</a:t>
            </a:r>
            <a:r>
              <a:rPr lang="en-US" sz="2200" b="1" dirty="0">
                <a:ea typeface="Garamond" pitchFamily="-107" charset="0"/>
                <a:cs typeface="Arial"/>
                <a:sym typeface="Garamond" pitchFamily="-107" charset="0"/>
              </a:rPr>
              <a:t>., P.C.</a:t>
            </a:r>
            <a:br>
              <a:rPr lang="en-US" sz="22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Pa. Super. LEXIS 323 (August 2,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Pellegrini,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Superior Court reversed Common Pleas Court in throwing out case due to statute of limitations.</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August 15, 2017, </a:t>
            </a:r>
            <a:r>
              <a:rPr lang="en-US" sz="2000" dirty="0" err="1">
                <a:effectLst/>
                <a:latin typeface="Arial" panose="020B0604020202020204" pitchFamily="34" charset="0"/>
                <a:ea typeface="Calibri" panose="020F0502020204030204" pitchFamily="34" charset="0"/>
              </a:rPr>
              <a:t>Didomizio</a:t>
            </a:r>
            <a:r>
              <a:rPr lang="en-US" sz="2000" dirty="0">
                <a:effectLst/>
                <a:latin typeface="Arial" panose="020B0604020202020204" pitchFamily="34" charset="0"/>
                <a:ea typeface="Calibri" panose="020F0502020204030204" pitchFamily="34" charset="0"/>
              </a:rPr>
              <a:t> commenced medical malpractice action against defendants.</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Plaintiff maintains it was not until she sought a second opinion at HUP in 2016 regarding her lung cancer treatment that she had reason to question her sarcoidosis diagnosis.</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Hospital defendant said that an ordinarily reasonable person who was diagnosed with lung cancer on or before July 21, 2015, after allegedly experiencing signs and symptoms of cancer earlier, possessed sufficient critical facts to put her on notice to make inquiry of possible misdiagnosis.</a:t>
            </a:r>
            <a:endParaRPr lang="en-US" sz="20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26</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36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fontScale="90000"/>
          </a:bodyPr>
          <a:lstStyle/>
          <a:p>
            <a:r>
              <a:rPr lang="en-US" sz="2200" b="1" dirty="0" err="1">
                <a:ea typeface="Garamond" pitchFamily="-107" charset="0"/>
                <a:cs typeface="Arial"/>
                <a:sym typeface="Garamond" pitchFamily="-107" charset="0"/>
              </a:rPr>
              <a:t>Didomizio</a:t>
            </a:r>
            <a:r>
              <a:rPr lang="en-US" sz="2200" b="1" dirty="0">
                <a:ea typeface="Garamond" pitchFamily="-107" charset="0"/>
                <a:cs typeface="Arial"/>
                <a:sym typeface="Garamond" pitchFamily="-107" charset="0"/>
              </a:rPr>
              <a:t> v. Jefferson Pulmonary </a:t>
            </a:r>
            <a:r>
              <a:rPr lang="en-US" sz="2200" b="1" dirty="0" err="1">
                <a:ea typeface="Garamond" pitchFamily="-107" charset="0"/>
                <a:cs typeface="Arial"/>
                <a:sym typeface="Garamond" pitchFamily="-107" charset="0"/>
              </a:rPr>
              <a:t>Asso</a:t>
            </a:r>
            <a:r>
              <a:rPr lang="en-US" sz="2200" b="1" dirty="0">
                <a:ea typeface="Garamond" pitchFamily="-107" charset="0"/>
                <a:cs typeface="Arial"/>
                <a:sym typeface="Garamond" pitchFamily="-107" charset="0"/>
              </a:rPr>
              <a:t>. &amp; Asthma, Allergy &amp; Pulmonary </a:t>
            </a:r>
            <a:r>
              <a:rPr lang="en-US" sz="2200" b="1" dirty="0" err="1">
                <a:ea typeface="Garamond" pitchFamily="-107" charset="0"/>
                <a:cs typeface="Arial"/>
                <a:sym typeface="Garamond" pitchFamily="-107" charset="0"/>
              </a:rPr>
              <a:t>Asso</a:t>
            </a:r>
            <a:r>
              <a:rPr lang="en-US" sz="2200" b="1" dirty="0">
                <a:ea typeface="Garamond" pitchFamily="-107" charset="0"/>
                <a:cs typeface="Arial"/>
                <a:sym typeface="Garamond" pitchFamily="-107" charset="0"/>
              </a:rPr>
              <a:t>., P.C.</a:t>
            </a:r>
            <a:br>
              <a:rPr lang="en-US" sz="22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Pa. Super. LEXIS 323 (August 2,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Pellegrini,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Defendant claims a</a:t>
            </a:r>
            <a:r>
              <a:rPr lang="en-US" sz="2000" dirty="0">
                <a:effectLst/>
                <a:latin typeface="Arial" panose="020B0604020202020204" pitchFamily="34" charset="0"/>
                <a:ea typeface="Calibri" panose="020F0502020204030204" pitchFamily="34" charset="0"/>
              </a:rPr>
              <a:t>ction was not filed until August 15, 2017, more than two (2) years after plaintiff was placed on inquiry notice</a:t>
            </a:r>
            <a:r>
              <a:rPr lang="en-US" sz="2000" dirty="0">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It is undisputed that </a:t>
            </a:r>
            <a:r>
              <a:rPr lang="en-US" sz="2000" dirty="0" err="1">
                <a:effectLst/>
                <a:latin typeface="Arial" panose="020B0604020202020204" pitchFamily="34" charset="0"/>
                <a:ea typeface="Calibri" panose="020F0502020204030204" pitchFamily="34" charset="0"/>
              </a:rPr>
              <a:t>Didomizio</a:t>
            </a:r>
            <a:r>
              <a:rPr lang="en-US" sz="2000" dirty="0">
                <a:effectLst/>
                <a:latin typeface="Arial" panose="020B0604020202020204" pitchFamily="34" charset="0"/>
                <a:ea typeface="Calibri" panose="020F0502020204030204" pitchFamily="34" charset="0"/>
              </a:rPr>
              <a:t> knew as of 2015 that she had cancer.</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It is not clear from her progress notes if the doctor believed that the sarcoidosis diagnosis was wrong and delayed the cancer diagnosis or whether it was an additional diagnosis that might or might not have been correct.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Because of the uncertainty, this case is similar to </a:t>
            </a:r>
            <a:r>
              <a:rPr lang="en-US" sz="2000" i="1" dirty="0">
                <a:effectLst/>
                <a:latin typeface="Arial" panose="020B0604020202020204" pitchFamily="34" charset="0"/>
                <a:ea typeface="Calibri" panose="020F0502020204030204" pitchFamily="34" charset="0"/>
              </a:rPr>
              <a:t>Nicolaou v. Martin</a:t>
            </a:r>
            <a:r>
              <a:rPr lang="en-US" sz="2000" dirty="0">
                <a:effectLst/>
                <a:latin typeface="Arial" panose="020B0604020202020204" pitchFamily="34" charset="0"/>
                <a:ea typeface="Calibri" panose="020F0502020204030204" pitchFamily="34" charset="0"/>
              </a:rPr>
              <a:t>, 195 A.3d 880 (2019).</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It is up to a jury to determine.</a:t>
            </a:r>
            <a:endParaRPr lang="en-US" sz="20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27</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28872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Knapp v. United States</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U.S. App. LEXIS 23851 (3</a:t>
            </a:r>
            <a:r>
              <a:rPr lang="en-US" sz="2000" baseline="30000" dirty="0">
                <a:ea typeface="Garamond" pitchFamily="-107" charset="0"/>
                <a:cs typeface="Arial"/>
                <a:sym typeface="Garamond" pitchFamily="-107" charset="0"/>
              </a:rPr>
              <a:t>rd</a:t>
            </a:r>
            <a:r>
              <a:rPr lang="en-US" sz="2000" dirty="0">
                <a:ea typeface="Garamond" pitchFamily="-107" charset="0"/>
                <a:cs typeface="Arial"/>
                <a:sym typeface="Garamond" pitchFamily="-107" charset="0"/>
              </a:rPr>
              <a:t> Cir. August 25,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Greenaway, C.J.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Westfall Act permits a person to file a Federal Tort Claims Act if they filed in the wrong forum, so long as they file in the correct place within 60 days of the dismissal.</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This also applies where the wrong agency is served and the correct agency substituted.</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Here, the case was dismissed three (3) times and nothing was filed within the 60-day requirement.</a:t>
            </a:r>
            <a:endParaRPr lang="en-US" sz="2000" dirty="0">
              <a:effectLst/>
              <a:latin typeface="Times New Roman" panose="02020603050405020304" pitchFamily="18" charset="0"/>
              <a:ea typeface="Calibri" panose="020F0502020204030204" pitchFamily="34" charset="0"/>
            </a:endParaRPr>
          </a:p>
          <a:p>
            <a:r>
              <a:rPr lang="en-US" sz="2000" dirty="0">
                <a:effectLst/>
                <a:latin typeface="Arial" panose="020B0604020202020204" pitchFamily="34" charset="0"/>
                <a:ea typeface="Calibri" panose="020F0502020204030204" pitchFamily="34" charset="0"/>
              </a:rPr>
              <a:t>Therefore, the case is dismissed.</a:t>
            </a:r>
            <a:endParaRPr lang="en-US" sz="20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28</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48050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Shefcyk</a:t>
            </a:r>
            <a:r>
              <a:rPr lang="en-US" sz="2800" b="1" dirty="0">
                <a:ea typeface="Garamond" pitchFamily="-107" charset="0"/>
                <a:cs typeface="Arial"/>
                <a:sym typeface="Garamond" pitchFamily="-107" charset="0"/>
              </a:rPr>
              <a:t> v. Temple Univ. Hosp., Inc.</a:t>
            </a:r>
            <a:br>
              <a:rPr lang="en-US" sz="2000" dirty="0">
                <a:ea typeface="Garamond" pitchFamily="-107" charset="0"/>
                <a:cs typeface="Arial"/>
                <a:sym typeface="Garamond" pitchFamily="-107" charset="0"/>
              </a:rPr>
            </a:br>
            <a:r>
              <a:rPr lang="en-US" sz="2000" dirty="0">
                <a:ea typeface="Garamond" pitchFamily="-107" charset="0"/>
                <a:cs typeface="Arial"/>
                <a:sym typeface="Garamond" pitchFamily="-107" charset="0"/>
              </a:rPr>
              <a:t>2023 U.S. Dist. LEXIS 34653 (E.D. Pa. March 2, 2023)</a:t>
            </a:r>
            <a:br>
              <a:rPr lang="en-US" sz="2000" dirty="0">
                <a:ea typeface="Garamond" pitchFamily="-107" charset="0"/>
                <a:cs typeface="Arial"/>
                <a:sym typeface="Garamond" pitchFamily="-107" charset="0"/>
              </a:rPr>
            </a:br>
            <a:r>
              <a:rPr lang="en-US" sz="1800" i="1" dirty="0">
                <a:ea typeface="Garamond" pitchFamily="-107" charset="0"/>
                <a:cs typeface="Arial"/>
                <a:sym typeface="Garamond" pitchFamily="-107" charset="0"/>
              </a:rPr>
              <a:t>Goldberg, J.</a:t>
            </a:r>
            <a:endParaRPr lang="en-US" sz="18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Whether statute of limitations should be tolled because plaintiff did not know the doctor involved would be deemed a federal employee.</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Unlike the plaintiffs in </a:t>
            </a:r>
            <a:r>
              <a:rPr lang="en-US" sz="1600" i="1" dirty="0">
                <a:effectLst/>
                <a:latin typeface="Arial" panose="020B0604020202020204" pitchFamily="34" charset="0"/>
                <a:ea typeface="Calibri" panose="020F0502020204030204" pitchFamily="34" charset="0"/>
              </a:rPr>
              <a:t>Santos v. United States</a:t>
            </a:r>
            <a:r>
              <a:rPr lang="en-US" sz="1600" dirty="0">
                <a:effectLst/>
                <a:latin typeface="Arial" panose="020B0604020202020204" pitchFamily="34" charset="0"/>
                <a:ea typeface="Calibri" panose="020F0502020204030204" pitchFamily="34" charset="0"/>
              </a:rPr>
              <a:t>, 559 F.3d 189 (3d Cir. 2009) and </a:t>
            </a:r>
            <a:r>
              <a:rPr lang="en-US" sz="1600" i="1" dirty="0">
                <a:effectLst/>
                <a:latin typeface="Arial" panose="020B0604020202020204" pitchFamily="34" charset="0"/>
                <a:ea typeface="Calibri" panose="020F0502020204030204" pitchFamily="34" charset="0"/>
              </a:rPr>
              <a:t>Young v. Temple</a:t>
            </a:r>
            <a:r>
              <a:rPr lang="en-US" sz="1600" dirty="0">
                <a:effectLst/>
                <a:latin typeface="Arial" panose="020B0604020202020204" pitchFamily="34" charset="0"/>
                <a:ea typeface="Calibri" panose="020F0502020204030204" pitchFamily="34" charset="0"/>
              </a:rPr>
              <a:t>, 2019 U.S. Dist. LEXIS 186711 (E.D. Pa. October 28, 2019), there is no indication that plaintiff acted with the diligence required to involve equitable tolling.</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Assuming that plaintiff justifiably believed that Dr. </a:t>
            </a:r>
            <a:r>
              <a:rPr lang="en-US" sz="1600" dirty="0" err="1">
                <a:effectLst/>
                <a:latin typeface="Arial" panose="020B0604020202020204" pitchFamily="34" charset="0"/>
                <a:ea typeface="Calibri" panose="020F0502020204030204" pitchFamily="34" charset="0"/>
              </a:rPr>
              <a:t>Su</a:t>
            </a:r>
            <a:r>
              <a:rPr lang="en-US" sz="1600" dirty="0">
                <a:effectLst/>
                <a:latin typeface="Arial" panose="020B0604020202020204" pitchFamily="34" charset="0"/>
                <a:ea typeface="Calibri" panose="020F0502020204030204" pitchFamily="34" charset="0"/>
              </a:rPr>
              <a:t> was a Temple employee, plaintiff would have had two years under Pennsylvania law to commence a malpractice action.</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Yet, plaintiff did not bring an action against any of the defendants until more than three years after the alleged malpractice occurred, making it untimely at the outset.</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Following removal to federal court, the parties stipulated to a stay of the case while plaintiff attempted to exhaust administrative remedies.</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During the pendency of that more than six months’ stay, during which plaintiff was aware of the United States argument that any action against it would be time-barred, plaintiff failed to gather any evidence or prepare any sworn document regarding the purportedly “diligent investigation” taken prior to filing suit.</a:t>
            </a:r>
            <a:endParaRPr lang="en-US" sz="16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29</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6545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Santiago v. Philly Trampoline Park</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2023 Pa. Super. LEXIS 110 (March 21, 2023)</a:t>
            </a:r>
            <a:br>
              <a:rPr lang="en-US" sz="2000" dirty="0">
                <a:ea typeface="Garamond" pitchFamily="-107" charset="0"/>
                <a:cs typeface="Arial"/>
                <a:sym typeface="Garamond" pitchFamily="-107" charset="0"/>
              </a:rPr>
            </a:br>
            <a:r>
              <a:rPr lang="en-US" sz="1800" i="1" dirty="0">
                <a:ea typeface="Garamond" pitchFamily="-107" charset="0"/>
                <a:cs typeface="Arial"/>
                <a:sym typeface="Garamond" pitchFamily="-107" charset="0"/>
              </a:rPr>
              <a:t>Bowes, J.</a:t>
            </a:r>
            <a:endParaRPr lang="en-US" sz="18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A parent, as natural guardian, may not bind a minor child to an arbitration agreement and waive that child’s right to seek redress for injuries in a court of law.</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Superior Court affirmed the lower court in saying that the parents cannot bind their minor children to arbitration.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Sky Zone failed to meet its burden to show that the signatory spouses were the agents of the non-signing spouses.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Parent-child relationship did not empower signatory parents to waive their minor children’s rights to have their claims resolved in a court of law.</a:t>
            </a:r>
            <a:endParaRPr lang="en-US" sz="18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2939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Fair Share Act</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30</a:t>
            </a:fld>
            <a:endParaRPr lang="en-US" dirty="0"/>
          </a:p>
        </p:txBody>
      </p:sp>
    </p:spTree>
    <p:extLst>
      <p:ext uri="{BB962C8B-B14F-4D97-AF65-F5344CB8AC3E}">
        <p14:creationId xmlns:p14="http://schemas.microsoft.com/office/powerpoint/2010/main" val="4041122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Spencer v. Johnson</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2021 Pa. Super. LEXIS 144 (March 18, 2021)</a:t>
            </a:r>
            <a:br>
              <a:rPr lang="en-US" sz="2000" dirty="0">
                <a:ea typeface="Garamond" pitchFamily="-107" charset="0"/>
                <a:cs typeface="Arial"/>
                <a:sym typeface="Garamond" pitchFamily="-107" charset="0"/>
              </a:rPr>
            </a:br>
            <a:r>
              <a:rPr lang="en-US" sz="1600" i="1" dirty="0" err="1">
                <a:ea typeface="Garamond" pitchFamily="-107" charset="0"/>
                <a:cs typeface="Arial"/>
                <a:sym typeface="Garamond" pitchFamily="-107" charset="0"/>
              </a:rPr>
              <a:t>Panella</a:t>
            </a:r>
            <a:r>
              <a:rPr lang="en-US" sz="1600" i="1" dirty="0">
                <a:ea typeface="Garamond" pitchFamily="-107" charset="0"/>
                <a:cs typeface="Arial"/>
                <a:sym typeface="Garamond" pitchFamily="-107" charset="0"/>
              </a:rPr>
              <a:t>, P.J.</a:t>
            </a:r>
            <a:endParaRPr lang="en-US" sz="1600" i="1" dirty="0"/>
          </a:p>
        </p:txBody>
      </p:sp>
      <p:sp>
        <p:nvSpPr>
          <p:cNvPr id="3" name="Content Placeholder 2"/>
          <p:cNvSpPr>
            <a:spLocks noGrp="1"/>
          </p:cNvSpPr>
          <p:nvPr>
            <p:ph idx="1"/>
          </p:nvPr>
        </p:nvSpPr>
        <p:spPr>
          <a:xfrm>
            <a:off x="308758" y="1716497"/>
            <a:ext cx="8378042" cy="4636802"/>
          </a:xfrm>
        </p:spPr>
        <p:txBody>
          <a:bodyPr wrap="square">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The Fair Share Act requiring 60% of liability in order for joint and several liability to apply is not utilized where there is no negligence on the part of the plaintiff.</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In this case, the plaintiff was not found to be negligent and there was vicarious liability with the “deep pocket” in connection with the use of the car that injured the plaintiff.</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The Fair Share Act simply does not apply in a situation where there is vicarious liability and there is no negligence on the part of the plaintiff.</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Therefore, the court improperly applied delay damages.</a:t>
            </a:r>
            <a:endParaRPr lang="en-US" sz="2400" dirty="0">
              <a:effectLst/>
              <a:latin typeface="Times New Roman" panose="02020603050405020304" pitchFamily="18" charset="0"/>
              <a:ea typeface="Times New Roman" panose="02020603050405020304" pitchFamily="18" charset="0"/>
            </a:endParaRPr>
          </a:p>
          <a:p>
            <a:pPr marL="0" lvl="0" indent="0">
              <a:buNone/>
            </a:pPr>
            <a:endParaRPr lang="en-US" sz="1400" dirty="0"/>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31</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31270575-9985-479D-BAF2-09C79134CC12}"/>
              </a:ext>
            </a:extLst>
          </p:cNvPr>
          <p:cNvSpPr txBox="1"/>
          <p:nvPr/>
        </p:nvSpPr>
        <p:spPr>
          <a:xfrm>
            <a:off x="457200" y="670268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61417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Spencer v. Johnson</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2021 Pa. Super. LEXIS 144 (March 18, 2021)</a:t>
            </a:r>
            <a:br>
              <a:rPr lang="en-US" sz="2000" dirty="0">
                <a:ea typeface="Garamond" pitchFamily="-107" charset="0"/>
                <a:cs typeface="Arial"/>
                <a:sym typeface="Garamond" pitchFamily="-107" charset="0"/>
              </a:rPr>
            </a:br>
            <a:r>
              <a:rPr lang="en-US" sz="1600" i="1" dirty="0" err="1">
                <a:ea typeface="Garamond" pitchFamily="-107" charset="0"/>
                <a:cs typeface="Arial"/>
                <a:sym typeface="Garamond" pitchFamily="-107" charset="0"/>
              </a:rPr>
              <a:t>Panella</a:t>
            </a:r>
            <a:r>
              <a:rPr lang="en-US" sz="1600" i="1" dirty="0">
                <a:ea typeface="Garamond" pitchFamily="-107" charset="0"/>
                <a:cs typeface="Arial"/>
                <a:sym typeface="Garamond" pitchFamily="-107" charset="0"/>
              </a:rPr>
              <a:t>, P.J.</a:t>
            </a:r>
            <a:endParaRPr lang="en-US" sz="1600" i="1" dirty="0"/>
          </a:p>
        </p:txBody>
      </p:sp>
      <p:sp>
        <p:nvSpPr>
          <p:cNvPr id="3" name="Content Placeholder 2"/>
          <p:cNvSpPr>
            <a:spLocks noGrp="1"/>
          </p:cNvSpPr>
          <p:nvPr>
            <p:ph idx="1"/>
          </p:nvPr>
        </p:nvSpPr>
        <p:spPr>
          <a:xfrm>
            <a:off x="308758" y="1716497"/>
            <a:ext cx="8378042" cy="4636802"/>
          </a:xfrm>
        </p:spPr>
        <p:txBody>
          <a:bodyPr wrap="square">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Pennsylvania Motor Vehicle Code 1574 imputes joint and several liability on someone who commits a 1574 violation. </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This is a section that imputes liability where a car is given to a driver who is unlicensed.</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The jury’s general verdict necessitated a finding that owner of the vehicle, PJB, was vicariously liable for driver’s negligence and therefore joint and several liability applied pursuant to the Fair Share Act.</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It would be redundant to decide whether the imputation of joint and several liability in 1574 applied to the present matter.</a:t>
            </a:r>
            <a:endParaRPr lang="en-US" sz="2400" dirty="0">
              <a:effectLst/>
              <a:latin typeface="Times New Roman" panose="02020603050405020304" pitchFamily="18" charset="0"/>
              <a:ea typeface="Times New Roman" panose="02020603050405020304" pitchFamily="18" charset="0"/>
            </a:endParaRPr>
          </a:p>
          <a:p>
            <a:pPr marL="0" lvl="0" indent="0">
              <a:buNone/>
            </a:pPr>
            <a:endParaRPr lang="en-US" sz="1400" dirty="0"/>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32</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31270575-9985-479D-BAF2-09C79134CC12}"/>
              </a:ext>
            </a:extLst>
          </p:cNvPr>
          <p:cNvSpPr txBox="1"/>
          <p:nvPr/>
        </p:nvSpPr>
        <p:spPr>
          <a:xfrm>
            <a:off x="457200" y="670268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78506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Evidence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33</a:t>
            </a:fld>
            <a:endParaRPr lang="en-US" dirty="0"/>
          </a:p>
        </p:txBody>
      </p:sp>
    </p:spTree>
    <p:extLst>
      <p:ext uri="{BB962C8B-B14F-4D97-AF65-F5344CB8AC3E}">
        <p14:creationId xmlns:p14="http://schemas.microsoft.com/office/powerpoint/2010/main" val="3262114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Lageman</a:t>
            </a:r>
            <a:r>
              <a:rPr lang="en-US" sz="2800" b="1" dirty="0">
                <a:ea typeface="Garamond" pitchFamily="-107" charset="0"/>
                <a:cs typeface="Arial"/>
                <a:sym typeface="Garamond" pitchFamily="-107" charset="0"/>
              </a:rPr>
              <a:t> v. </a:t>
            </a:r>
            <a:r>
              <a:rPr lang="en-US" sz="2800" b="1" dirty="0" err="1">
                <a:ea typeface="Garamond" pitchFamily="-107" charset="0"/>
                <a:cs typeface="Arial"/>
                <a:sym typeface="Garamond" pitchFamily="-107" charset="0"/>
              </a:rPr>
              <a:t>Zepp</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2021 Pa. LEXIS 4314 (S. Ct. December 22, 2021)</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Wecht, J.</a:t>
            </a:r>
            <a:endParaRPr lang="en-US" sz="1600" i="1" dirty="0"/>
          </a:p>
        </p:txBody>
      </p:sp>
      <p:sp>
        <p:nvSpPr>
          <p:cNvPr id="3" name="Content Placeholder 2"/>
          <p:cNvSpPr>
            <a:spLocks noGrp="1"/>
          </p:cNvSpPr>
          <p:nvPr>
            <p:ph idx="1"/>
          </p:nvPr>
        </p:nvSpPr>
        <p:spPr>
          <a:xfrm>
            <a:off x="308758" y="1716497"/>
            <a:ext cx="8378042" cy="4636802"/>
          </a:xfrm>
        </p:spPr>
        <p:txBody>
          <a:bodyPr wrap="square">
            <a:norm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Both experts acknowledge association between arterial cannulation and stroke.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Plaintiff had a qualified and credible expert who testified in no uncertain terms that stroke ordinarily could not happen without negligence on the part of  provider.</a:t>
            </a:r>
            <a:endParaRPr lang="en-US" sz="18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Expert’s testimony, by itself, comprises </a:t>
            </a:r>
            <a:r>
              <a:rPr lang="en-US" sz="1800" i="1" dirty="0">
                <a:effectLst/>
                <a:latin typeface="Arial" panose="020B0604020202020204" pitchFamily="34" charset="0"/>
                <a:ea typeface="Calibri" panose="020F0502020204030204" pitchFamily="34" charset="0"/>
              </a:rPr>
              <a:t>prima facie</a:t>
            </a:r>
            <a:r>
              <a:rPr lang="en-US" sz="1800" dirty="0">
                <a:effectLst/>
                <a:latin typeface="Arial" panose="020B0604020202020204" pitchFamily="34" charset="0"/>
                <a:ea typeface="Calibri" panose="020F0502020204030204" pitchFamily="34" charset="0"/>
              </a:rPr>
              <a:t> evidence as to that proposition.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Defense acknowledge that arterial cannulation has been associated with stroke because of potential penetration of air, fluids or medications entering the artery or due to creation of blood clot or dislodgement of arterial plaque which then travels to the brain.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Careful testimony</a:t>
            </a:r>
            <a:r>
              <a:rPr lang="en-US" sz="1800" dirty="0">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can avoid these complications.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Trial court must yield to jury as soon as plaintiff makes a threshold showing.</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B</a:t>
            </a:r>
            <a:r>
              <a:rPr lang="en-US" sz="1800" dirty="0">
                <a:effectLst/>
                <a:latin typeface="Arial" panose="020B0604020202020204" pitchFamily="34" charset="0"/>
                <a:ea typeface="Calibri" panose="020F0502020204030204" pitchFamily="34" charset="0"/>
              </a:rPr>
              <a:t>oth experts acknowledged the association between arterial cannulation and stroke.  Would the result have been different if the experts did not agree on that?</a:t>
            </a:r>
            <a:endParaRPr lang="en-US" sz="1800" dirty="0">
              <a:effectLst/>
              <a:latin typeface="Times New Roman" panose="02020603050405020304" pitchFamily="18" charset="0"/>
              <a:ea typeface="Calibri" panose="020F0502020204030204" pitchFamily="34" charset="0"/>
            </a:endParaRPr>
          </a:p>
          <a:p>
            <a:pPr marL="0" lvl="0" indent="0">
              <a:buNone/>
            </a:pPr>
            <a:endParaRPr lang="en-US" sz="1400" dirty="0"/>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34</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31270575-9985-479D-BAF2-09C79134CC12}"/>
              </a:ext>
            </a:extLst>
          </p:cNvPr>
          <p:cNvSpPr txBox="1"/>
          <p:nvPr/>
        </p:nvSpPr>
        <p:spPr>
          <a:xfrm>
            <a:off x="457200" y="670268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46875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Lageman</a:t>
            </a:r>
            <a:r>
              <a:rPr lang="en-US" sz="2800" b="1" dirty="0">
                <a:ea typeface="Garamond" pitchFamily="-107" charset="0"/>
                <a:cs typeface="Arial"/>
                <a:sym typeface="Garamond" pitchFamily="-107" charset="0"/>
              </a:rPr>
              <a:t> v. </a:t>
            </a:r>
            <a:r>
              <a:rPr lang="en-US" sz="2800" b="1" dirty="0" err="1">
                <a:ea typeface="Garamond" pitchFamily="-107" charset="0"/>
                <a:cs typeface="Arial"/>
                <a:sym typeface="Garamond" pitchFamily="-107" charset="0"/>
              </a:rPr>
              <a:t>Zepp</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2021 Pa. LEXIS 4314 (S. Ct. December 22, 2021)</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Wecht, J.</a:t>
            </a:r>
            <a:endParaRPr lang="en-US" sz="1600" i="1" dirty="0"/>
          </a:p>
        </p:txBody>
      </p:sp>
      <p:sp>
        <p:nvSpPr>
          <p:cNvPr id="3" name="Content Placeholder 2"/>
          <p:cNvSpPr>
            <a:spLocks noGrp="1"/>
          </p:cNvSpPr>
          <p:nvPr>
            <p:ph idx="1"/>
          </p:nvPr>
        </p:nvSpPr>
        <p:spPr>
          <a:xfrm>
            <a:off x="308758" y="1716497"/>
            <a:ext cx="8378042" cy="4636802"/>
          </a:xfrm>
        </p:spPr>
        <p:txBody>
          <a:bodyPr wrap="square">
            <a:norm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Whether instruction is warranted hinges entirely upon whether plaintiff has made a </a:t>
            </a:r>
            <a:r>
              <a:rPr lang="en-US" sz="1800" i="1" dirty="0">
                <a:effectLst/>
                <a:latin typeface="Arial" panose="020B0604020202020204" pitchFamily="34" charset="0"/>
                <a:ea typeface="Calibri" panose="020F0502020204030204" pitchFamily="34" charset="0"/>
              </a:rPr>
              <a:t>prima facie</a:t>
            </a:r>
            <a:r>
              <a:rPr lang="en-US" sz="1800" dirty="0">
                <a:effectLst/>
                <a:latin typeface="Arial" panose="020B0604020202020204" pitchFamily="34" charset="0"/>
                <a:ea typeface="Calibri" panose="020F0502020204030204" pitchFamily="34" charset="0"/>
              </a:rPr>
              <a:t> showing as to Section 328D factors, not whether defense has a credible counter-narrative where plaintiff has made out a plausible basis for recovery without resort to doctrine.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Restatement (Second) of Torts Section 328D provides that it may be inferred that the harm suffered was caused by negligence when: </a:t>
            </a:r>
            <a:endParaRPr lang="en-US" sz="1800" dirty="0">
              <a:latin typeface="Times New Roman" panose="02020603050405020304" pitchFamily="18" charset="0"/>
              <a:ea typeface="Calibri" panose="020F0502020204030204" pitchFamily="34" charset="0"/>
            </a:endParaRPr>
          </a:p>
          <a:p>
            <a:pPr lvl="1">
              <a:spcBef>
                <a:spcPts val="0"/>
              </a:spcBef>
              <a:buFont typeface="Symbol" panose="05050102010706020507" pitchFamily="18" charset="2"/>
              <a:buChar char=""/>
            </a:pPr>
            <a:r>
              <a:rPr lang="en-US" sz="1400" dirty="0">
                <a:latin typeface="Arial" panose="020B0604020202020204" pitchFamily="34" charset="0"/>
                <a:ea typeface="Calibri" panose="020F0502020204030204" pitchFamily="34" charset="0"/>
              </a:rPr>
              <a:t>E</a:t>
            </a:r>
            <a:r>
              <a:rPr lang="en-US" sz="1400" dirty="0">
                <a:effectLst/>
                <a:latin typeface="Arial" panose="020B0604020202020204" pitchFamily="34" charset="0"/>
                <a:ea typeface="Calibri" panose="020F0502020204030204" pitchFamily="34" charset="0"/>
              </a:rPr>
              <a:t>vent is of the kind which ordinarily does not occur in the absence of negligence;</a:t>
            </a:r>
            <a:endParaRPr lang="en-US" sz="1400" dirty="0">
              <a:latin typeface="Times New Roman" panose="02020603050405020304" pitchFamily="18" charset="0"/>
              <a:ea typeface="Calibri" panose="020F0502020204030204" pitchFamily="34" charset="0"/>
            </a:endParaRPr>
          </a:p>
          <a:p>
            <a:pPr lvl="1">
              <a:spcBef>
                <a:spcPts val="0"/>
              </a:spcBef>
              <a:buFont typeface="Symbol" panose="05050102010706020507" pitchFamily="18" charset="2"/>
              <a:buChar char=""/>
            </a:pPr>
            <a:r>
              <a:rPr lang="en-US" sz="1400" dirty="0">
                <a:effectLst/>
                <a:latin typeface="Arial" panose="020B0604020202020204" pitchFamily="34" charset="0"/>
                <a:ea typeface="Calibri" panose="020F0502020204030204" pitchFamily="34" charset="0"/>
              </a:rPr>
              <a:t>Other responsible causes, including the conduct of plaintiff and third persons are sufficiently eliminated by the evidence; and</a:t>
            </a:r>
            <a:endParaRPr lang="en-US" sz="1400" dirty="0">
              <a:latin typeface="Times New Roman" panose="02020603050405020304" pitchFamily="18" charset="0"/>
              <a:ea typeface="Calibri" panose="020F0502020204030204" pitchFamily="34" charset="0"/>
            </a:endParaRPr>
          </a:p>
          <a:p>
            <a:pPr lvl="1">
              <a:spcBef>
                <a:spcPts val="0"/>
              </a:spcBef>
              <a:buFont typeface="Symbol" panose="05050102010706020507" pitchFamily="18" charset="2"/>
              <a:buChar char=""/>
            </a:pPr>
            <a:r>
              <a:rPr lang="en-US" sz="1400" dirty="0">
                <a:latin typeface="Arial" panose="020B0604020202020204" pitchFamily="34" charset="0"/>
                <a:ea typeface="Calibri" panose="020F0502020204030204" pitchFamily="34" charset="0"/>
              </a:rPr>
              <a:t>I</a:t>
            </a:r>
            <a:r>
              <a:rPr lang="en-US" sz="1400" dirty="0">
                <a:effectLst/>
                <a:latin typeface="Arial" panose="020B0604020202020204" pitchFamily="34" charset="0"/>
                <a:ea typeface="Calibri" panose="020F0502020204030204" pitchFamily="34" charset="0"/>
              </a:rPr>
              <a:t>ndicated negligence is within scope of the defendant’s duty to the plaintiff. </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It is the function of the court to determine whether inference may reasonably be drawn by the jury or whether it must necessarily be drawn.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It is the function of the jury to determine whether inference is to be drawn in any case where different conclusions may reasonably be reached.</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Superior Court sustained and matter was properly remanded for new trial because the trial court did not charge on </a:t>
            </a:r>
            <a:r>
              <a:rPr lang="en-US" sz="1800" i="1" dirty="0">
                <a:effectLst/>
                <a:latin typeface="Arial" panose="020B0604020202020204" pitchFamily="34" charset="0"/>
                <a:ea typeface="Calibri" panose="020F0502020204030204" pitchFamily="34" charset="0"/>
              </a:rPr>
              <a:t>res </a:t>
            </a:r>
            <a:r>
              <a:rPr lang="en-US" sz="1800" i="1" dirty="0" err="1">
                <a:effectLst/>
                <a:latin typeface="Arial" panose="020B0604020202020204" pitchFamily="34" charset="0"/>
                <a:ea typeface="Calibri" panose="020F0502020204030204" pitchFamily="34" charset="0"/>
              </a:rPr>
              <a:t>ipsa</a:t>
            </a:r>
            <a:r>
              <a:rPr lang="en-US" sz="1800" i="1" dirty="0">
                <a:effectLst/>
                <a:latin typeface="Arial" panose="020B0604020202020204" pitchFamily="34" charset="0"/>
                <a:ea typeface="Calibri" panose="020F0502020204030204" pitchFamily="34" charset="0"/>
              </a:rPr>
              <a:t> loquitur</a:t>
            </a:r>
            <a:r>
              <a:rPr lang="en-US" sz="1800" dirty="0">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a:p>
            <a:pPr marL="0" lvl="0" indent="0">
              <a:buNone/>
            </a:pPr>
            <a:endParaRPr lang="en-US" sz="1400" dirty="0"/>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35</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31270575-9985-479D-BAF2-09C79134CC12}"/>
              </a:ext>
            </a:extLst>
          </p:cNvPr>
          <p:cNvSpPr txBox="1"/>
          <p:nvPr/>
        </p:nvSpPr>
        <p:spPr>
          <a:xfrm>
            <a:off x="457200" y="670268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17807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Mertis</a:t>
            </a:r>
            <a:r>
              <a:rPr lang="en-US" sz="2800" b="1" dirty="0">
                <a:ea typeface="Garamond" pitchFamily="-107" charset="0"/>
                <a:cs typeface="Arial"/>
                <a:sym typeface="Garamond" pitchFamily="-107" charset="0"/>
              </a:rPr>
              <a:t> v. Dong-Joon Oh</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Pa. Super. LEXIS 322 (August 2,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Pellegrini,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Superior Court reversed trial court, which refused to give relief.</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Law firm lawyer had </a:t>
            </a:r>
            <a:r>
              <a:rPr lang="en-US" sz="2400" i="1" dirty="0">
                <a:effectLst/>
                <a:latin typeface="Arial" panose="020B0604020202020204" pitchFamily="34" charset="0"/>
                <a:ea typeface="Calibri" panose="020F0502020204030204" pitchFamily="34" charset="0"/>
              </a:rPr>
              <a:t>ex </a:t>
            </a:r>
            <a:r>
              <a:rPr lang="en-US" sz="2400" i="1" dirty="0" err="1">
                <a:effectLst/>
                <a:latin typeface="Arial" panose="020B0604020202020204" pitchFamily="34" charset="0"/>
                <a:ea typeface="Calibri" panose="020F0502020204030204" pitchFamily="34" charset="0"/>
              </a:rPr>
              <a:t>parte</a:t>
            </a:r>
            <a:r>
              <a:rPr lang="en-US" sz="2400" dirty="0">
                <a:effectLst/>
                <a:latin typeface="Arial" panose="020B0604020202020204" pitchFamily="34" charset="0"/>
                <a:ea typeface="Calibri" panose="020F0502020204030204" pitchFamily="34" charset="0"/>
              </a:rPr>
              <a:t> communication with treating physician who was not a party pursuant to Rule 4003.6.</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D</a:t>
            </a:r>
            <a:r>
              <a:rPr lang="en-US" sz="2400" dirty="0">
                <a:effectLst/>
                <a:latin typeface="Arial" panose="020B0604020202020204" pitchFamily="34" charset="0"/>
                <a:ea typeface="Calibri" panose="020F0502020204030204" pitchFamily="34" charset="0"/>
              </a:rPr>
              <a:t>octor had requested that the lawyer represent him.</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There were many conversations.</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Dr. Kim had sought representation of the lawyer in response to a subpoena he received. </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D</a:t>
            </a:r>
            <a:r>
              <a:rPr lang="en-US" sz="2400" dirty="0">
                <a:effectLst/>
                <a:latin typeface="Arial" panose="020B0604020202020204" pitchFamily="34" charset="0"/>
                <a:ea typeface="Calibri" panose="020F0502020204030204" pitchFamily="34" charset="0"/>
              </a:rPr>
              <a:t>octor was a treating physician.</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L</a:t>
            </a:r>
            <a:r>
              <a:rPr lang="en-US" sz="2400" dirty="0">
                <a:effectLst/>
                <a:latin typeface="Arial" panose="020B0604020202020204" pitchFamily="34" charset="0"/>
                <a:ea typeface="Calibri" panose="020F0502020204030204" pitchFamily="34" charset="0"/>
              </a:rPr>
              <a:t>awyer should not have spoken with him.</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C</a:t>
            </a:r>
            <a:r>
              <a:rPr lang="en-US" sz="2400" dirty="0">
                <a:effectLst/>
                <a:latin typeface="Arial" panose="020B0604020202020204" pitchFamily="34" charset="0"/>
                <a:ea typeface="Calibri" panose="020F0502020204030204" pitchFamily="34" charset="0"/>
              </a:rPr>
              <a:t>ase will be remanded for relief, not necessarily disqualification of the law firm, however.</a:t>
            </a:r>
            <a:endParaRPr lang="en-US" sz="24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36</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25032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Prep Act</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37</a:t>
            </a:fld>
            <a:endParaRPr lang="en-US" dirty="0"/>
          </a:p>
        </p:txBody>
      </p:sp>
    </p:spTree>
    <p:extLst>
      <p:ext uri="{BB962C8B-B14F-4D97-AF65-F5344CB8AC3E}">
        <p14:creationId xmlns:p14="http://schemas.microsoft.com/office/powerpoint/2010/main" val="3912299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Maglioli</a:t>
            </a:r>
            <a:r>
              <a:rPr lang="en-US" sz="2800" b="1" dirty="0">
                <a:ea typeface="Garamond" pitchFamily="-107" charset="0"/>
                <a:cs typeface="Arial"/>
                <a:sym typeface="Garamond" pitchFamily="-107" charset="0"/>
              </a:rPr>
              <a:t> v. Alliance</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16 F.4</a:t>
            </a:r>
            <a:r>
              <a:rPr lang="en-US" sz="2000" baseline="30000" dirty="0">
                <a:ea typeface="Garamond" pitchFamily="-107" charset="0"/>
                <a:cs typeface="Arial"/>
                <a:sym typeface="Garamond" pitchFamily="-107" charset="0"/>
              </a:rPr>
              <a:t>th</a:t>
            </a:r>
            <a:r>
              <a:rPr lang="en-US" sz="2000" dirty="0">
                <a:ea typeface="Garamond" pitchFamily="-107" charset="0"/>
                <a:cs typeface="Arial"/>
                <a:sym typeface="Garamond" pitchFamily="-107" charset="0"/>
              </a:rPr>
              <a:t> 393 (3d. Cir. 2021)</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Porter, C.J.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a:spcBef>
                <a:spcPts val="0"/>
              </a:spcBef>
            </a:pPr>
            <a:r>
              <a:rPr lang="en-US" sz="1800" dirty="0">
                <a:effectLst/>
                <a:ea typeface="Calibri" panose="020F0502020204030204" pitchFamily="34" charset="0"/>
              </a:rPr>
              <a:t>Two New Jersey nursing home residents died from COVID-19.</a:t>
            </a:r>
          </a:p>
          <a:p>
            <a:pPr>
              <a:spcBef>
                <a:spcPts val="0"/>
              </a:spcBef>
            </a:pPr>
            <a:r>
              <a:rPr lang="en-US" sz="1800" dirty="0">
                <a:ea typeface="Calibri" panose="020F0502020204030204" pitchFamily="34" charset="0"/>
              </a:rPr>
              <a:t>Estates claim that the nursing homes acted negligently in handling the COVID-19 pandemic causing deaths.</a:t>
            </a:r>
          </a:p>
          <a:p>
            <a:pPr>
              <a:spcBef>
                <a:spcPts val="0"/>
              </a:spcBef>
            </a:pPr>
            <a:r>
              <a:rPr lang="en-US" sz="1800" dirty="0">
                <a:ea typeface="Calibri" panose="020F0502020204030204" pitchFamily="34" charset="0"/>
              </a:rPr>
              <a:t>Estates commence negligence and wrongful death lawsuits in State Court.</a:t>
            </a:r>
          </a:p>
          <a:p>
            <a:pPr>
              <a:spcBef>
                <a:spcPts val="0"/>
              </a:spcBef>
            </a:pPr>
            <a:r>
              <a:rPr lang="en-US" sz="1800" dirty="0">
                <a:ea typeface="Calibri" panose="020F0502020204030204" pitchFamily="34" charset="0"/>
              </a:rPr>
              <a:t>Nursing homes </a:t>
            </a:r>
            <a:r>
              <a:rPr lang="en-US" sz="1800" dirty="0" err="1">
                <a:ea typeface="Calibri" panose="020F0502020204030204" pitchFamily="34" charset="0"/>
              </a:rPr>
              <a:t>rmoved</a:t>
            </a:r>
            <a:r>
              <a:rPr lang="en-US" sz="1800" dirty="0">
                <a:ea typeface="Calibri" panose="020F0502020204030204" pitchFamily="34" charset="0"/>
              </a:rPr>
              <a:t> to Federal Court.</a:t>
            </a:r>
          </a:p>
          <a:p>
            <a:pPr>
              <a:spcBef>
                <a:spcPts val="0"/>
              </a:spcBef>
            </a:pPr>
            <a:r>
              <a:rPr lang="en-US" sz="1800" dirty="0">
                <a:ea typeface="Calibri" panose="020F0502020204030204" pitchFamily="34" charset="0"/>
              </a:rPr>
              <a:t>District Court dismissed the cases for lack of subject-matter jurisdiction and remanded them to state court.</a:t>
            </a:r>
          </a:p>
          <a:p>
            <a:pPr>
              <a:spcBef>
                <a:spcPts val="0"/>
              </a:spcBef>
            </a:pPr>
            <a:r>
              <a:rPr lang="en-US" sz="1800" dirty="0">
                <a:ea typeface="Calibri" panose="020F0502020204030204" pitchFamily="34" charset="0"/>
              </a:rPr>
              <a:t>District Court’s order dismissing cases for lack of jurisdiction affirmed.</a:t>
            </a:r>
          </a:p>
          <a:p>
            <a:pPr>
              <a:spcBef>
                <a:spcPts val="0"/>
              </a:spcBef>
            </a:pPr>
            <a:r>
              <a:rPr lang="en-US" sz="1800" dirty="0">
                <a:ea typeface="Calibri" panose="020F0502020204030204" pitchFamily="34" charset="0"/>
              </a:rPr>
              <a:t>Congress passed the Public Readiness and Emergency Preparedness Act (“PREP Act”).</a:t>
            </a:r>
          </a:p>
          <a:p>
            <a:pPr>
              <a:spcBef>
                <a:spcPts val="0"/>
              </a:spcBef>
            </a:pPr>
            <a:r>
              <a:rPr lang="en-US" sz="1800" dirty="0">
                <a:ea typeface="Calibri" panose="020F0502020204030204" pitchFamily="34" charset="0"/>
              </a:rPr>
              <a:t>PREP Act protects certain individuals such as pharmacies and drug manufacturers from lawsuits during a public-health emergency.</a:t>
            </a:r>
          </a:p>
          <a:p>
            <a:pPr>
              <a:spcBef>
                <a:spcPts val="0"/>
              </a:spcBef>
            </a:pPr>
            <a:r>
              <a:rPr lang="en-US" sz="1800" dirty="0">
                <a:effectLst/>
                <a:ea typeface="Calibri" panose="020F0502020204030204" pitchFamily="34" charset="0"/>
              </a:rPr>
              <a:t>When the Secretary makes a declaration in the Federal Registry of a health threat, covered individuals become immune from suit and liability from claims related to administration of a covered countermeasure.</a:t>
            </a:r>
          </a:p>
          <a:p>
            <a:pPr>
              <a:spcBef>
                <a:spcPts val="0"/>
              </a:spcBef>
            </a:pPr>
            <a:endParaRPr lang="en-US" sz="1800" dirty="0">
              <a:ea typeface="Calibri" panose="020F0502020204030204" pitchFamily="34" charset="0"/>
            </a:endParaRPr>
          </a:p>
          <a:p>
            <a:pPr algn="just">
              <a:spcBef>
                <a:spcPts val="0"/>
              </a:spcBef>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38</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16297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Maglioli</a:t>
            </a:r>
            <a:r>
              <a:rPr lang="en-US" sz="2800" b="1" dirty="0">
                <a:ea typeface="Garamond" pitchFamily="-107" charset="0"/>
                <a:cs typeface="Arial"/>
                <a:sym typeface="Garamond" pitchFamily="-107" charset="0"/>
              </a:rPr>
              <a:t> v. Alliance</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16 F.4</a:t>
            </a:r>
            <a:r>
              <a:rPr lang="en-US" sz="2000" baseline="30000" dirty="0">
                <a:ea typeface="Garamond" pitchFamily="-107" charset="0"/>
                <a:cs typeface="Arial"/>
                <a:sym typeface="Garamond" pitchFamily="-107" charset="0"/>
              </a:rPr>
              <a:t>th</a:t>
            </a:r>
            <a:r>
              <a:rPr lang="en-US" sz="2000" dirty="0">
                <a:ea typeface="Garamond" pitchFamily="-107" charset="0"/>
                <a:cs typeface="Arial"/>
                <a:sym typeface="Garamond" pitchFamily="-107" charset="0"/>
              </a:rPr>
              <a:t> 393 (3d. Cir. 2021)</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Porter, C.J.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a:spcBef>
                <a:spcPts val="0"/>
              </a:spcBef>
            </a:pPr>
            <a:r>
              <a:rPr lang="en-US" sz="1800" dirty="0">
                <a:ea typeface="Calibri" panose="020F0502020204030204" pitchFamily="34" charset="0"/>
              </a:rPr>
              <a:t>In March of 2020, Secretary issued a declaration under the PREP Act that COVID-19 is a public-health emergency.</a:t>
            </a:r>
          </a:p>
          <a:p>
            <a:pPr>
              <a:spcBef>
                <a:spcPts val="0"/>
              </a:spcBef>
            </a:pPr>
            <a:r>
              <a:rPr lang="en-US" sz="1800" dirty="0">
                <a:effectLst/>
                <a:ea typeface="Calibri" panose="020F0502020204030204" pitchFamily="34" charset="0"/>
              </a:rPr>
              <a:t>The </a:t>
            </a:r>
            <a:r>
              <a:rPr lang="en-US" sz="1800" dirty="0">
                <a:ea typeface="Calibri" panose="020F0502020204030204" pitchFamily="34" charset="0"/>
              </a:rPr>
              <a:t>scope of the immunity is broad.</a:t>
            </a:r>
          </a:p>
          <a:p>
            <a:pPr>
              <a:spcBef>
                <a:spcPts val="0"/>
              </a:spcBef>
            </a:pPr>
            <a:r>
              <a:rPr lang="en-US" sz="1800" dirty="0">
                <a:effectLst/>
                <a:ea typeface="Calibri" panose="020F0502020204030204" pitchFamily="34" charset="0"/>
              </a:rPr>
              <a:t>The Act established a fund to compensate eligible individuals for covered injuries caused by the administration or use of a covered countermeasure.</a:t>
            </a:r>
          </a:p>
          <a:p>
            <a:pPr>
              <a:spcBef>
                <a:spcPts val="0"/>
              </a:spcBef>
            </a:pPr>
            <a:r>
              <a:rPr lang="en-US" sz="1800" dirty="0">
                <a:ea typeface="Calibri" panose="020F0502020204030204" pitchFamily="34" charset="0"/>
              </a:rPr>
              <a:t>There is one exception to the statutory immunity.</a:t>
            </a:r>
          </a:p>
          <a:p>
            <a:pPr>
              <a:spcBef>
                <a:spcPts val="0"/>
              </a:spcBef>
            </a:pPr>
            <a:r>
              <a:rPr lang="en-US" sz="1800" dirty="0">
                <a:effectLst/>
                <a:ea typeface="Calibri" panose="020F0502020204030204" pitchFamily="34" charset="0"/>
              </a:rPr>
              <a:t>PREP Act provides exclusive Federal cause of action against a covered person for death or serious physical injury proximately caused by willful misconduct.</a:t>
            </a:r>
          </a:p>
          <a:p>
            <a:pPr>
              <a:spcBef>
                <a:spcPts val="0"/>
              </a:spcBef>
            </a:pPr>
            <a:r>
              <a:rPr lang="en-US" sz="1800" dirty="0">
                <a:ea typeface="Calibri" panose="020F0502020204030204" pitchFamily="34" charset="0"/>
              </a:rPr>
              <a:t>Even assuming that nursing homes are subject to intense regulations, that does not mean they were “Acting under” federal officers.</a:t>
            </a:r>
          </a:p>
          <a:p>
            <a:pPr>
              <a:spcBef>
                <a:spcPts val="0"/>
              </a:spcBef>
            </a:pPr>
            <a:r>
              <a:rPr lang="en-US" sz="1800" dirty="0">
                <a:ea typeface="Calibri" panose="020F0502020204030204" pitchFamily="34" charset="0"/>
              </a:rPr>
              <a:t>PREP Act is not so pervasive that the estates’ state-law negligence claims are preempted as federal claims.</a:t>
            </a:r>
          </a:p>
          <a:p>
            <a:pPr>
              <a:spcBef>
                <a:spcPts val="0"/>
              </a:spcBef>
            </a:pPr>
            <a:r>
              <a:rPr lang="en-US" sz="1800" dirty="0">
                <a:effectLst/>
                <a:ea typeface="Calibri" panose="020F0502020204030204" pitchFamily="34" charset="0"/>
              </a:rPr>
              <a:t>Congress has said that cause of action for “willful misconduct” is exclusive and that is the only action that is preempted.</a:t>
            </a:r>
          </a:p>
          <a:p>
            <a:pPr>
              <a:spcBef>
                <a:spcPts val="0"/>
              </a:spcBef>
            </a:pPr>
            <a:endParaRPr lang="en-US" sz="1800" dirty="0">
              <a:ea typeface="Calibri" panose="020F0502020204030204" pitchFamily="34" charset="0"/>
            </a:endParaRPr>
          </a:p>
          <a:p>
            <a:pPr marL="0" indent="0" algn="just">
              <a:spcBef>
                <a:spcPts val="0"/>
              </a:spcBef>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39</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4737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Kohlman</a:t>
            </a:r>
            <a:r>
              <a:rPr lang="en-US" sz="2800" b="1" dirty="0">
                <a:ea typeface="Garamond" pitchFamily="-107" charset="0"/>
                <a:cs typeface="Arial"/>
                <a:sym typeface="Garamond" pitchFamily="-107" charset="0"/>
              </a:rPr>
              <a:t> v. </a:t>
            </a:r>
            <a:r>
              <a:rPr lang="en-US" sz="2800" b="1" dirty="0" err="1">
                <a:ea typeface="Garamond" pitchFamily="-107" charset="0"/>
                <a:cs typeface="Arial"/>
                <a:sym typeface="Garamond" pitchFamily="-107" charset="0"/>
              </a:rPr>
              <a:t>Grane</a:t>
            </a:r>
            <a:r>
              <a:rPr lang="en-US" sz="2800" b="1" dirty="0">
                <a:ea typeface="Garamond" pitchFamily="-107" charset="0"/>
                <a:cs typeface="Arial"/>
                <a:sym typeface="Garamond" pitchFamily="-107" charset="0"/>
              </a:rPr>
              <a:t> Healthcare</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Pa. Super. LEXIS 296 (July 5,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Colins,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Decedent not bound to arbitration by nursing home.</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She was taking Xanax and other medications at the time.</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She did not have an opportunity to consult with friends or family.</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This was both procedurally and substantively unconscionable.</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Terms of arbitration imposed on decedent were unfavorable to her without giving her any meaningful choice to accept or reject the arbitration agreement.</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No abuse of discretion by trial court and its order overruling Highland’s POs was sustained.</a:t>
            </a:r>
            <a:endParaRPr lang="en-US" sz="24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3599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Maglioli</a:t>
            </a:r>
            <a:r>
              <a:rPr lang="en-US" sz="2800" b="1" dirty="0">
                <a:ea typeface="Garamond" pitchFamily="-107" charset="0"/>
                <a:cs typeface="Arial"/>
                <a:sym typeface="Garamond" pitchFamily="-107" charset="0"/>
              </a:rPr>
              <a:t> v. Alliance</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16 F.4</a:t>
            </a:r>
            <a:r>
              <a:rPr lang="en-US" sz="2000" baseline="30000" dirty="0">
                <a:ea typeface="Garamond" pitchFamily="-107" charset="0"/>
                <a:cs typeface="Arial"/>
                <a:sym typeface="Garamond" pitchFamily="-107" charset="0"/>
              </a:rPr>
              <a:t>th</a:t>
            </a:r>
            <a:r>
              <a:rPr lang="en-US" sz="2000" dirty="0">
                <a:ea typeface="Garamond" pitchFamily="-107" charset="0"/>
                <a:cs typeface="Arial"/>
                <a:sym typeface="Garamond" pitchFamily="-107" charset="0"/>
              </a:rPr>
              <a:t> 393 (3d. Cir. 2021)</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Porter, C.J.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a:spcBef>
                <a:spcPts val="0"/>
              </a:spcBef>
            </a:pPr>
            <a:r>
              <a:rPr lang="en-US" sz="1800" dirty="0">
                <a:effectLst/>
                <a:ea typeface="Calibri" panose="020F0502020204030204" pitchFamily="34" charset="0"/>
              </a:rPr>
              <a:t>Just because the PREP Act creates an exclusive cause of action for willful misconduct, does not mean it completely preempts the estates’ state-law claims.</a:t>
            </a:r>
          </a:p>
          <a:p>
            <a:pPr>
              <a:spcBef>
                <a:spcPts val="0"/>
              </a:spcBef>
            </a:pPr>
            <a:r>
              <a:rPr lang="en-US" sz="1800" dirty="0">
                <a:effectLst/>
                <a:ea typeface="Calibri" panose="020F0502020204030204" pitchFamily="34" charset="0"/>
              </a:rPr>
              <a:t>A </a:t>
            </a:r>
            <a:r>
              <a:rPr lang="en-US" sz="1800" dirty="0">
                <a:ea typeface="Calibri" panose="020F0502020204030204" pitchFamily="34" charset="0"/>
              </a:rPr>
              <a:t>claim for willful misconduct on under the PREP Act has the following elements: </a:t>
            </a:r>
          </a:p>
          <a:p>
            <a:pPr marL="400050" lvl="1" indent="0">
              <a:spcBef>
                <a:spcPts val="0"/>
              </a:spcBef>
              <a:buNone/>
            </a:pPr>
            <a:r>
              <a:rPr lang="en-US" sz="1400" dirty="0">
                <a:ea typeface="Calibri" panose="020F0502020204030204" pitchFamily="34" charset="0"/>
              </a:rPr>
              <a:t>1.  An act or omission that is taken</a:t>
            </a:r>
          </a:p>
          <a:p>
            <a:pPr marL="400050" lvl="1" indent="0">
              <a:spcBef>
                <a:spcPts val="0"/>
              </a:spcBef>
              <a:buNone/>
            </a:pPr>
            <a:r>
              <a:rPr lang="en-US" sz="1400" dirty="0">
                <a:ea typeface="Calibri" panose="020F0502020204030204" pitchFamily="34" charset="0"/>
              </a:rPr>
              <a:t>2.  Intentionally to achieve a wrongful purpose</a:t>
            </a:r>
          </a:p>
          <a:p>
            <a:pPr marL="400050" lvl="1" indent="0">
              <a:spcBef>
                <a:spcPts val="0"/>
              </a:spcBef>
              <a:buNone/>
            </a:pPr>
            <a:r>
              <a:rPr lang="en-US" sz="1400" dirty="0">
                <a:ea typeface="Calibri" panose="020F0502020204030204" pitchFamily="34" charset="0"/>
              </a:rPr>
              <a:t>3.  Knowingly without legal or factual justification</a:t>
            </a:r>
          </a:p>
          <a:p>
            <a:pPr marL="400050" lvl="1" indent="0">
              <a:spcBef>
                <a:spcPts val="0"/>
              </a:spcBef>
              <a:buNone/>
            </a:pPr>
            <a:r>
              <a:rPr lang="en-US" sz="1400" dirty="0">
                <a:ea typeface="Calibri" panose="020F0502020204030204" pitchFamily="34" charset="0"/>
              </a:rPr>
              <a:t>4.  In disregard of a known or obvious risk that is so great as to make it highly probable that the harm will outweigh the benefits.</a:t>
            </a:r>
          </a:p>
          <a:p>
            <a:pPr marL="400050" lvl="1" indent="0">
              <a:spcBef>
                <a:spcPts val="0"/>
              </a:spcBef>
              <a:buNone/>
            </a:pPr>
            <a:r>
              <a:rPr lang="en-US" sz="1400" dirty="0">
                <a:ea typeface="Calibri" panose="020F0502020204030204" pitchFamily="34" charset="0"/>
              </a:rPr>
              <a:t>5.  The act must be against a covered person</a:t>
            </a:r>
          </a:p>
          <a:p>
            <a:pPr marL="400050" lvl="1" indent="0">
              <a:spcBef>
                <a:spcPts val="0"/>
              </a:spcBef>
              <a:buNone/>
            </a:pPr>
            <a:r>
              <a:rPr lang="en-US" sz="1400" dirty="0">
                <a:ea typeface="Calibri" panose="020F0502020204030204" pitchFamily="34" charset="0"/>
              </a:rPr>
              <a:t>6.  For death or serious physical injury</a:t>
            </a:r>
          </a:p>
          <a:p>
            <a:pPr marL="400050" lvl="1" indent="0">
              <a:spcBef>
                <a:spcPts val="0"/>
              </a:spcBef>
              <a:buNone/>
            </a:pPr>
            <a:r>
              <a:rPr lang="en-US" sz="1400" dirty="0">
                <a:ea typeface="Calibri" panose="020F0502020204030204" pitchFamily="34" charset="0"/>
              </a:rPr>
              <a:t>7.  Proximately caused by willful misconduct</a:t>
            </a:r>
          </a:p>
          <a:p>
            <a:pPr>
              <a:spcBef>
                <a:spcPts val="0"/>
              </a:spcBef>
            </a:pPr>
            <a:r>
              <a:rPr lang="en-US" sz="1800" dirty="0">
                <a:ea typeface="Calibri" panose="020F0502020204030204" pitchFamily="34" charset="0"/>
              </a:rPr>
              <a:t>Plaintiff’s MUST prove with clear and convincing evidence.</a:t>
            </a:r>
          </a:p>
          <a:p>
            <a:pPr>
              <a:spcBef>
                <a:spcPts val="0"/>
              </a:spcBef>
            </a:pPr>
            <a:r>
              <a:rPr lang="en-US" sz="1800" dirty="0">
                <a:ea typeface="Calibri" panose="020F0502020204030204" pitchFamily="34" charset="0"/>
              </a:rPr>
              <a:t>The standard for liability is more stringent than the standard of negligence in any form of recklessness.</a:t>
            </a:r>
          </a:p>
          <a:p>
            <a:pPr>
              <a:spcBef>
                <a:spcPts val="0"/>
              </a:spcBef>
            </a:pPr>
            <a:r>
              <a:rPr lang="en-US" sz="1800" dirty="0">
                <a:ea typeface="Calibri" panose="020F0502020204030204" pitchFamily="34" charset="0"/>
              </a:rPr>
              <a:t>The estates alleged recklessness but not willful misconduct.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40</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64613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Maglioli</a:t>
            </a:r>
            <a:r>
              <a:rPr lang="en-US" sz="2800" b="1" dirty="0">
                <a:ea typeface="Garamond" pitchFamily="-107" charset="0"/>
                <a:cs typeface="Arial"/>
                <a:sym typeface="Garamond" pitchFamily="-107" charset="0"/>
              </a:rPr>
              <a:t> v. Alliance</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16 F.4</a:t>
            </a:r>
            <a:r>
              <a:rPr lang="en-US" sz="2000" baseline="30000" dirty="0">
                <a:ea typeface="Garamond" pitchFamily="-107" charset="0"/>
                <a:cs typeface="Arial"/>
                <a:sym typeface="Garamond" pitchFamily="-107" charset="0"/>
              </a:rPr>
              <a:t>th</a:t>
            </a:r>
            <a:r>
              <a:rPr lang="en-US" sz="2000" dirty="0">
                <a:ea typeface="Garamond" pitchFamily="-107" charset="0"/>
                <a:cs typeface="Arial"/>
                <a:sym typeface="Garamond" pitchFamily="-107" charset="0"/>
              </a:rPr>
              <a:t> 393 (3d. Cir. 2021)</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Porter, C.J.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a:spcBef>
                <a:spcPts val="0"/>
              </a:spcBef>
            </a:pPr>
            <a:r>
              <a:rPr lang="en-US" sz="1800" dirty="0">
                <a:ea typeface="Calibri" panose="020F0502020204030204" pitchFamily="34" charset="0"/>
              </a:rPr>
              <a:t>Even the punitive damage language of the estates does not suggest that the nursing homes acted with intent to “achieve a wrongful purpose” with knowledge and through actions.</a:t>
            </a:r>
          </a:p>
          <a:p>
            <a:pPr>
              <a:spcBef>
                <a:spcPts val="0"/>
              </a:spcBef>
            </a:pPr>
            <a:r>
              <a:rPr lang="en-US" sz="1800" dirty="0">
                <a:ea typeface="Calibri" panose="020F0502020204030204" pitchFamily="34" charset="0"/>
              </a:rPr>
              <a:t>The nursing home’s argument that the PREP Act compensation fund itself completely preempts the estates’ negligence claim is even less plausible.</a:t>
            </a:r>
          </a:p>
          <a:p>
            <a:pPr>
              <a:spcBef>
                <a:spcPts val="0"/>
              </a:spcBef>
            </a:pPr>
            <a:r>
              <a:rPr lang="en-US" sz="1800" dirty="0">
                <a:ea typeface="Calibri" panose="020F0502020204030204" pitchFamily="34" charset="0"/>
              </a:rPr>
              <a:t>“We do not hold that all state-law cause of action are invulnerable to complete under the PREP Act.”</a:t>
            </a:r>
          </a:p>
          <a:p>
            <a:pPr>
              <a:spcBef>
                <a:spcPts val="0"/>
              </a:spcBef>
            </a:pPr>
            <a:r>
              <a:rPr lang="en-US" sz="1800" dirty="0">
                <a:ea typeface="Calibri" panose="020F0502020204030204" pitchFamily="34" charset="0"/>
              </a:rPr>
              <a:t>Conceivably, some state-law claims could fall within Congress’s narrow cause of action for willful misconduct.</a:t>
            </a:r>
          </a:p>
          <a:p>
            <a:pPr>
              <a:spcBef>
                <a:spcPts val="0"/>
              </a:spcBef>
            </a:pPr>
            <a:r>
              <a:rPr lang="en-US" sz="1800" dirty="0">
                <a:ea typeface="Calibri" panose="020F0502020204030204" pitchFamily="34" charset="0"/>
              </a:rPr>
              <a:t>State court to determine on a remand if there is preemption.</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41</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73247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Risks and Complications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42</a:t>
            </a:fld>
            <a:endParaRPr lang="en-US" dirty="0"/>
          </a:p>
        </p:txBody>
      </p:sp>
    </p:spTree>
    <p:extLst>
      <p:ext uri="{BB962C8B-B14F-4D97-AF65-F5344CB8AC3E}">
        <p14:creationId xmlns:p14="http://schemas.microsoft.com/office/powerpoint/2010/main" val="1962395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fontScale="90000"/>
          </a:bodyPr>
          <a:lstStyle/>
          <a:p>
            <a:r>
              <a:rPr lang="en-US" sz="3100" b="1" dirty="0"/>
              <a:t>Brewer v. Campbell</a:t>
            </a:r>
            <a:br>
              <a:rPr lang="en-US" sz="1600" b="1" dirty="0"/>
            </a:br>
            <a:r>
              <a:rPr lang="en-US" sz="2200" dirty="0"/>
              <a:t>Pa. No. 19-0505 (C.P. Lycoming 2021)</a:t>
            </a:r>
            <a:br>
              <a:rPr lang="en-US" sz="2200" dirty="0"/>
            </a:br>
            <a:r>
              <a:rPr lang="en-US" sz="2000" i="1" dirty="0" err="1"/>
              <a:t>Lindhart</a:t>
            </a:r>
            <a:r>
              <a:rPr lang="en-US" sz="2000" i="1" dirty="0"/>
              <a:t>, J.</a:t>
            </a:r>
          </a:p>
        </p:txBody>
      </p:sp>
      <p:sp>
        <p:nvSpPr>
          <p:cNvPr id="3" name="Content Placeholder 2"/>
          <p:cNvSpPr>
            <a:spLocks noGrp="1"/>
          </p:cNvSpPr>
          <p:nvPr>
            <p:ph idx="1"/>
          </p:nvPr>
        </p:nvSpPr>
        <p:spPr>
          <a:xfrm>
            <a:off x="457200" y="1716497"/>
            <a:ext cx="8229600" cy="4986184"/>
          </a:xfrm>
        </p:spPr>
        <p:txBody>
          <a:bodyPr>
            <a:noAutofit/>
          </a:bodyPr>
          <a:lstStyle/>
          <a:p>
            <a:r>
              <a:rPr lang="en-US" sz="2000" dirty="0"/>
              <a:t>The court in Brewer noted as follows:</a:t>
            </a:r>
          </a:p>
          <a:p>
            <a:pPr lvl="1"/>
            <a:r>
              <a:rPr lang="en-US" sz="2000" dirty="0"/>
              <a:t>The Supreme Court first clarified that pursuant to its prior decision in </a:t>
            </a:r>
            <a:r>
              <a:rPr lang="en-US" sz="2000" i="1" dirty="0"/>
              <a:t>Brady v. </a:t>
            </a:r>
            <a:r>
              <a:rPr lang="en-US" sz="2000" i="1" dirty="0" err="1"/>
              <a:t>Urbas</a:t>
            </a:r>
            <a:r>
              <a:rPr lang="en-US" sz="2000" dirty="0"/>
              <a:t>, “Evidence of the risks and complications of a surgical procedure, in the form of either testimony or a list of such risks as they appear on an informed-consent sheet could be </a:t>
            </a:r>
            <a:r>
              <a:rPr lang="en-US" sz="2000" dirty="0" err="1"/>
              <a:t>relefant</a:t>
            </a:r>
            <a:r>
              <a:rPr lang="en-US" sz="2000" dirty="0"/>
              <a:t> in establishing the standard of care.”  	Quoting </a:t>
            </a:r>
            <a:r>
              <a:rPr lang="en-US" sz="2000" i="1" dirty="0"/>
              <a:t>Brady</a:t>
            </a:r>
            <a:r>
              <a:rPr lang="en-US" sz="2000" dirty="0"/>
              <a:t>, A3d at 1162</a:t>
            </a:r>
          </a:p>
          <a:p>
            <a:r>
              <a:rPr lang="en-US" sz="2000" dirty="0"/>
              <a:t>The Supreme Court found that the trial court had been correct in determining that the expert’s discussion of risks and complications, and specifically that a perforation of the colon was a known risk that could occur absent negligence, was relevant and admissible as to applicable standard of care.</a:t>
            </a:r>
          </a:p>
          <a:p>
            <a:endParaRPr lang="en-US" sz="2500" dirty="0"/>
          </a:p>
          <a:p>
            <a:endParaRPr lang="en-US" sz="2000" i="1" dirty="0"/>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43</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69682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fontScale="90000"/>
          </a:bodyPr>
          <a:lstStyle/>
          <a:p>
            <a:r>
              <a:rPr lang="en-US" sz="3100" b="1" dirty="0"/>
              <a:t>Brewer v. Campbell</a:t>
            </a:r>
            <a:br>
              <a:rPr lang="en-US" sz="1600" b="1" dirty="0"/>
            </a:br>
            <a:r>
              <a:rPr lang="en-US" sz="2200" dirty="0"/>
              <a:t>Pa. No. 19-0505 (C.P. Lycoming 2021)</a:t>
            </a:r>
            <a:br>
              <a:rPr lang="en-US" sz="2200" dirty="0"/>
            </a:br>
            <a:r>
              <a:rPr lang="en-US" sz="2000" i="1" dirty="0" err="1"/>
              <a:t>Lindhart</a:t>
            </a:r>
            <a:r>
              <a:rPr lang="en-US" sz="2000" i="1" dirty="0"/>
              <a:t>, J.</a:t>
            </a:r>
          </a:p>
        </p:txBody>
      </p:sp>
      <p:sp>
        <p:nvSpPr>
          <p:cNvPr id="3" name="Content Placeholder 2"/>
          <p:cNvSpPr>
            <a:spLocks noGrp="1"/>
          </p:cNvSpPr>
          <p:nvPr>
            <p:ph idx="1"/>
          </p:nvPr>
        </p:nvSpPr>
        <p:spPr>
          <a:xfrm>
            <a:off x="457200" y="1716497"/>
            <a:ext cx="8229600" cy="4986184"/>
          </a:xfrm>
        </p:spPr>
        <p:txBody>
          <a:bodyPr>
            <a:noAutofit/>
          </a:bodyPr>
          <a:lstStyle/>
          <a:p>
            <a:r>
              <a:rPr lang="en-US" sz="2000" dirty="0"/>
              <a:t>Court would not bar Dr. Campbell from testifying as to known risks and complications without knowing the content of his intended testimony.  If such testimony is relevant to defining the standard of care, it will be admissible.</a:t>
            </a:r>
          </a:p>
          <a:p>
            <a:r>
              <a:rPr lang="en-US" sz="2000" dirty="0"/>
              <a:t>Court will not construe, to the detriment of defendants, plaintiff’s failure to interrogate Dr. Campbell as to his expert opinion in discovery.  Plaintiff’s counsel said that he did not interrogate the doctor, because he did not want to open up the door to those opinions. Plaintiff is not pursing informed consent claim.</a:t>
            </a:r>
          </a:p>
          <a:p>
            <a:r>
              <a:rPr lang="en-US" sz="2000" dirty="0"/>
              <a:t>Court did not inquire as to specifically what those risk and complications were and whether they satisfied the standard of reasonable scientific certainty.</a:t>
            </a:r>
          </a:p>
          <a:p>
            <a:endParaRPr lang="en-US" sz="2800" dirty="0"/>
          </a:p>
          <a:p>
            <a:endParaRPr lang="en-US" sz="2500" dirty="0"/>
          </a:p>
          <a:p>
            <a:endParaRPr lang="en-US" sz="2000" i="1" dirty="0"/>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44</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6553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Mental Health procedure act</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45</a:t>
            </a:fld>
            <a:endParaRPr lang="en-US" dirty="0"/>
          </a:p>
        </p:txBody>
      </p:sp>
    </p:spTree>
    <p:extLst>
      <p:ext uri="{BB962C8B-B14F-4D97-AF65-F5344CB8AC3E}">
        <p14:creationId xmlns:p14="http://schemas.microsoft.com/office/powerpoint/2010/main" val="1865581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Matos v. Geisinger Med. Ctr.</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2023 Pa. Super. LEXIS 90 (March 10, 2023)</a:t>
            </a:r>
            <a:br>
              <a:rPr lang="en-US" sz="2000" dirty="0">
                <a:ea typeface="Garamond" pitchFamily="-107" charset="0"/>
                <a:cs typeface="Arial"/>
                <a:sym typeface="Garamond" pitchFamily="-107" charset="0"/>
              </a:rPr>
            </a:br>
            <a:r>
              <a:rPr lang="en-US" sz="1800" i="1" dirty="0">
                <a:ea typeface="Garamond" pitchFamily="-107" charset="0"/>
                <a:cs typeface="Arial"/>
                <a:sym typeface="Garamond" pitchFamily="-107" charset="0"/>
              </a:rPr>
              <a:t>Stabile, J.</a:t>
            </a:r>
            <a:endParaRPr lang="en-US" sz="18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Trial court refused to grant summary judgment to hospital.</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Steven Matos, Administrator of the Estate of Jessica Frederick, brought a claim against Geisinger under the Mental Health Procedures Act.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Westley Wise had a history of acute psychiatric issues.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He submitted himself for voluntary inpatient examination and treatment for Geisinger.</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He was denied his request for treatment.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Wise had murdered his girlfriend the same day that treatment was refused.</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Matos alleged that Geisinger and Alley were liable for gross negligence and willful misconduct because of the denial of treatment.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Facilities such as Geisinger and Alley may be held liable for refusal to provide voluntary inpatient examination and treatment to a person who submits himself for examination and treatment when the refusal constitutes willful misconduct or gross negligence even if there was not a written application.</a:t>
            </a:r>
            <a:endParaRPr lang="en-US" sz="18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46</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61090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Federal Tort Claims Act</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47</a:t>
            </a:fld>
            <a:endParaRPr lang="en-US" dirty="0"/>
          </a:p>
        </p:txBody>
      </p:sp>
    </p:spTree>
    <p:extLst>
      <p:ext uri="{BB962C8B-B14F-4D97-AF65-F5344CB8AC3E}">
        <p14:creationId xmlns:p14="http://schemas.microsoft.com/office/powerpoint/2010/main" val="1723946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Wilson v. United States</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2023 U.S App. LEXIS 21864 (August 21, 2023)</a:t>
            </a:r>
            <a:br>
              <a:rPr lang="en-US" sz="2000" dirty="0">
                <a:ea typeface="Garamond" pitchFamily="-107" charset="0"/>
                <a:cs typeface="Arial"/>
                <a:sym typeface="Garamond" pitchFamily="-107" charset="0"/>
              </a:rPr>
            </a:br>
            <a:r>
              <a:rPr lang="en-US" sz="1800" i="1" dirty="0">
                <a:ea typeface="Garamond" pitchFamily="-107" charset="0"/>
                <a:cs typeface="Arial"/>
                <a:sym typeface="Garamond" pitchFamily="-107" charset="0"/>
              </a:rPr>
              <a:t>Chagares, C.J.</a:t>
            </a:r>
            <a:endParaRPr lang="en-US" sz="18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1800" i="1" dirty="0">
                <a:effectLst/>
                <a:latin typeface="Arial" panose="020B0604020202020204" pitchFamily="34" charset="0"/>
                <a:ea typeface="Times New Roman" panose="02020603050405020304" pitchFamily="18" charset="0"/>
              </a:rPr>
              <a:t>Pro se</a:t>
            </a:r>
            <a:r>
              <a:rPr lang="en-US" sz="1800" dirty="0">
                <a:effectLst/>
                <a:latin typeface="Arial" panose="020B0604020202020204" pitchFamily="34" charset="0"/>
                <a:ea typeface="Times New Roman" panose="02020603050405020304" pitchFamily="18" charset="0"/>
              </a:rPr>
              <a:t> inmate sued under Federal Tort Claims Act for medical negligence.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In a Federal Tort Claims Act matter, there is no requirement to comply with Pennsylvania Rule of Civil Procedure 1042.3 concerning certificates of merit.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Although this is substantive law, it does not apply.</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Grant of summary judgment reversed.</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“We hold that Rule 1042.3’s certificate of merit requirement does not apply in Federal Tort Claims Act cases.”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FTCA’s incorporation of state law is limited in scope.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Times New Roman" panose="02020603050405020304" pitchFamily="18" charset="0"/>
              </a:rPr>
              <a:t>C</a:t>
            </a:r>
            <a:r>
              <a:rPr lang="en-US" sz="1800" dirty="0">
                <a:effectLst/>
                <a:latin typeface="Arial" panose="020B0604020202020204" pitchFamily="34" charset="0"/>
                <a:ea typeface="Times New Roman" panose="02020603050405020304" pitchFamily="18" charset="0"/>
              </a:rPr>
              <a:t>ourt basically seems to believe this is a procedural and not a substantive rule.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Just because a state rule of civil procedure is outcome determinative does not necessarily mean that it informs the state law merits-based liability determination as required for FTCA incorporation. </a:t>
            </a:r>
            <a:endParaRPr lang="en-US" sz="18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48</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1454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Duty</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49</a:t>
            </a:fld>
            <a:endParaRPr lang="en-US" dirty="0"/>
          </a:p>
        </p:txBody>
      </p:sp>
    </p:spTree>
    <p:extLst>
      <p:ext uri="{BB962C8B-B14F-4D97-AF65-F5344CB8AC3E}">
        <p14:creationId xmlns:p14="http://schemas.microsoft.com/office/powerpoint/2010/main" val="409135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Adams v. Mt. Leb. Operations, LLC</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Pa. Super. LEXIS 236 (May 27,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Murray,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Nursing home unsuccessful in proving that resident’s supposed power of attorney had any authority to bind the decedent to an arbitration agreement.</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At most here, there was general awareness of power of attorney.</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There must be agency to bind the decedent.</a:t>
            </a:r>
            <a:endParaRPr lang="en-US" sz="2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Manor Care had a duty to ascertain the nature and extent of the written power of attorney.</a:t>
            </a:r>
            <a:endParaRPr lang="en-US" sz="2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The law required Manor Care to determine that there was a valid power of attorney for the arbitration agreement to be effective.</a:t>
            </a:r>
            <a:endParaRPr lang="en-US" sz="24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244199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Sinoracki</a:t>
            </a:r>
            <a:r>
              <a:rPr lang="en-US" sz="2800" b="1" dirty="0">
                <a:ea typeface="Garamond" pitchFamily="-107" charset="0"/>
                <a:cs typeface="Arial"/>
                <a:sym typeface="Garamond" pitchFamily="-107" charset="0"/>
              </a:rPr>
              <a:t> v. Children’s Serv. Ctr. Of Wyo. Valley</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2023 Pa. Super. LEXIS 411 (September 19, 2023)</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Murray, J.</a:t>
            </a:r>
            <a:endParaRPr lang="en-US" sz="1600" i="1" dirty="0"/>
          </a:p>
        </p:txBody>
      </p:sp>
      <p:sp>
        <p:nvSpPr>
          <p:cNvPr id="3" name="Content Placeholder 2"/>
          <p:cNvSpPr>
            <a:spLocks noGrp="1"/>
          </p:cNvSpPr>
          <p:nvPr>
            <p:ph idx="1"/>
          </p:nvPr>
        </p:nvSpPr>
        <p:spPr>
          <a:xfrm>
            <a:off x="457200" y="1716497"/>
            <a:ext cx="8229600" cy="4986184"/>
          </a:xfrm>
        </p:spPr>
        <p:txBody>
          <a:bodyPr>
            <a:no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Z.H. was diagnosed with inoperable AVM in brain and was a very dangerous person.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Eventually, Z.H. stabbed somebody.</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The crux is whether defendants owed a duty to the family of the killed person, the </a:t>
            </a:r>
            <a:r>
              <a:rPr lang="en-US" sz="1800" dirty="0" err="1">
                <a:effectLst/>
                <a:latin typeface="Arial" panose="020B0604020202020204" pitchFamily="34" charset="0"/>
                <a:ea typeface="Calibri" panose="020F0502020204030204" pitchFamily="34" charset="0"/>
              </a:rPr>
              <a:t>Sinoracki</a:t>
            </a:r>
            <a:r>
              <a:rPr lang="en-US" sz="1800" dirty="0">
                <a:effectLst/>
                <a:latin typeface="Arial" panose="020B0604020202020204" pitchFamily="34" charset="0"/>
                <a:ea typeface="Calibri" panose="020F0502020204030204" pitchFamily="34" charset="0"/>
              </a:rPr>
              <a:t> family.</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Under Pennsylvania law, when a physician voluntarily undertakes to act within the doctor/patient relationship for the protection of a non-patient third party, the physician assumes a duty of reasonable care to the third party who is within the orbit of danger.</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C</a:t>
            </a:r>
            <a:r>
              <a:rPr lang="en-US" sz="1800" dirty="0">
                <a:effectLst/>
                <a:latin typeface="Arial" panose="020B0604020202020204" pitchFamily="34" charset="0"/>
                <a:ea typeface="Calibri" panose="020F0502020204030204" pitchFamily="34" charset="0"/>
              </a:rPr>
              <a:t>ourt distinguishes this case from others and points out that here the doctor and the family involved are not liable.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Appellant failed to establish that defendants owed the </a:t>
            </a:r>
            <a:r>
              <a:rPr lang="en-US" sz="1800" dirty="0" err="1">
                <a:effectLst/>
                <a:latin typeface="Arial" panose="020B0604020202020204" pitchFamily="34" charset="0"/>
                <a:ea typeface="Calibri" panose="020F0502020204030204" pitchFamily="34" charset="0"/>
              </a:rPr>
              <a:t>Sinoracki</a:t>
            </a:r>
            <a:r>
              <a:rPr lang="en-US" sz="1800" dirty="0">
                <a:effectLst/>
                <a:latin typeface="Arial" panose="020B0604020202020204" pitchFamily="34" charset="0"/>
                <a:ea typeface="Calibri" panose="020F0502020204030204" pitchFamily="34" charset="0"/>
              </a:rPr>
              <a:t> family a duty of care.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N</a:t>
            </a:r>
            <a:r>
              <a:rPr lang="en-US" sz="1800" dirty="0">
                <a:effectLst/>
                <a:latin typeface="Arial" panose="020B0604020202020204" pitchFamily="34" charset="0"/>
                <a:ea typeface="Calibri" panose="020F0502020204030204" pitchFamily="34" charset="0"/>
              </a:rPr>
              <a:t>o duty to control the conduct of a third party to protect another from harm.</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Mental health patients do not have a disease communicable to the public and they are not a pre-existing peculiar threat to the public.</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The communicable disease cases do not apply.</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50</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43161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Certificate of Merit</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51</a:t>
            </a:fld>
            <a:endParaRPr lang="en-US" dirty="0"/>
          </a:p>
        </p:txBody>
      </p:sp>
    </p:spTree>
    <p:extLst>
      <p:ext uri="{BB962C8B-B14F-4D97-AF65-F5344CB8AC3E}">
        <p14:creationId xmlns:p14="http://schemas.microsoft.com/office/powerpoint/2010/main" val="1227115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Cuneo v. UPMC</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PA No. 21-0717 (C.P. Lycoming March 3, 2022)</a:t>
            </a:r>
            <a:br>
              <a:rPr lang="en-US" sz="2000" dirty="0">
                <a:ea typeface="Garamond" pitchFamily="-107" charset="0"/>
                <a:cs typeface="Arial"/>
                <a:sym typeface="Garamond" pitchFamily="-107" charset="0"/>
              </a:rPr>
            </a:br>
            <a:r>
              <a:rPr lang="en-US" sz="1600" i="1" dirty="0" err="1">
                <a:ea typeface="Garamond" pitchFamily="-107" charset="0"/>
                <a:cs typeface="Arial"/>
                <a:sym typeface="Garamond" pitchFamily="-107" charset="0"/>
              </a:rPr>
              <a:t>Linhardt</a:t>
            </a:r>
            <a:r>
              <a:rPr lang="en-US" sz="1600" i="1" dirty="0">
                <a:ea typeface="Garamond" pitchFamily="-107" charset="0"/>
                <a:cs typeface="Arial"/>
                <a:sym typeface="Garamond" pitchFamily="-107" charset="0"/>
              </a:rPr>
              <a:t>,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UPMC employee took advantage of a company assistance program to procure counseling.</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E</a:t>
            </a:r>
            <a:r>
              <a:rPr lang="en-US" sz="2000" dirty="0">
                <a:effectLst/>
                <a:latin typeface="Arial" panose="020B0604020202020204" pitchFamily="34" charset="0"/>
                <a:ea typeface="Calibri" panose="020F0502020204030204" pitchFamily="34" charset="0"/>
              </a:rPr>
              <a:t>mployee claimed that she was referred to an individual, an employee of UPMC, who had sex with her.</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Judge </a:t>
            </a:r>
            <a:r>
              <a:rPr lang="en-US" sz="2000" dirty="0" err="1">
                <a:effectLst/>
                <a:latin typeface="Arial" panose="020B0604020202020204" pitchFamily="34" charset="0"/>
                <a:ea typeface="Calibri" panose="020F0502020204030204" pitchFamily="34" charset="0"/>
              </a:rPr>
              <a:t>Linhardt</a:t>
            </a:r>
            <a:r>
              <a:rPr lang="en-US" sz="2000" dirty="0">
                <a:effectLst/>
                <a:latin typeface="Arial" panose="020B0604020202020204" pitchFamily="34" charset="0"/>
                <a:ea typeface="Calibri" panose="020F0502020204030204" pitchFamily="34" charset="0"/>
              </a:rPr>
              <a:t> sustained all of defendant’s preliminary objections.</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Court said that the certificate of merit, plaintiff alleging vicarious liability for the acts of an employee, must still file a separate Rule 1042.3(a)(1) certificate of merit for the employee.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ertificate of merit Rule 1042.3(a)(2) is used when the claim “is based solely on” allegations of vicarious liability.</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ertificate of merit filed in this case is insufficient to support allegations of corporate liability.</a:t>
            </a:r>
            <a:endParaRPr lang="en-US" sz="20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52</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06063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Cuneo v. UPMC</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PA No. 21-0717 (C.P. Lycoming March 3, 2022)</a:t>
            </a:r>
            <a:br>
              <a:rPr lang="en-US" sz="2000" dirty="0">
                <a:ea typeface="Garamond" pitchFamily="-107" charset="0"/>
                <a:cs typeface="Arial"/>
                <a:sym typeface="Garamond" pitchFamily="-107" charset="0"/>
              </a:rPr>
            </a:br>
            <a:r>
              <a:rPr lang="en-US" sz="1600" i="1" dirty="0" err="1">
                <a:ea typeface="Garamond" pitchFamily="-107" charset="0"/>
                <a:cs typeface="Arial"/>
                <a:sym typeface="Garamond" pitchFamily="-107" charset="0"/>
              </a:rPr>
              <a:t>Linhardt</a:t>
            </a:r>
            <a:r>
              <a:rPr lang="en-US" sz="1600" i="1" dirty="0">
                <a:ea typeface="Garamond" pitchFamily="-107" charset="0"/>
                <a:cs typeface="Arial"/>
                <a:sym typeface="Garamond" pitchFamily="-107" charset="0"/>
              </a:rPr>
              <a:t>,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Defendants asked that the case be dismissed entirely as to the corporate claim because there was no certificate of merit for the corporate claim.</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C</a:t>
            </a:r>
            <a:r>
              <a:rPr lang="en-US" sz="1800" dirty="0">
                <a:effectLst/>
                <a:latin typeface="Arial" panose="020B0604020202020204" pitchFamily="34" charset="0"/>
                <a:ea typeface="Calibri" panose="020F0502020204030204" pitchFamily="34" charset="0"/>
              </a:rPr>
              <a:t>ourt will strike from the complaint any claims of corporate negligence but allow plaintiff to amend the complaint with specificity to make a claim for vicarious liability against the corporate defendants.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C</a:t>
            </a:r>
            <a:r>
              <a:rPr lang="en-US" sz="1800" dirty="0">
                <a:effectLst/>
                <a:latin typeface="Arial" panose="020B0604020202020204" pitchFamily="34" charset="0"/>
                <a:ea typeface="Calibri" panose="020F0502020204030204" pitchFamily="34" charset="0"/>
              </a:rPr>
              <a:t>ourt agrees plaintiff has not sufficiently pled facts and corporate defendants were reasonably aware or should have been aware of the need to control the conduct of its employee. </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Plaintiff argued this awareness arose out of the relationship, and not by any specific conduct.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This is not clear from the face of the complaint, and it is not clear as to the basis of the claim that corporate defendants were aware of the need to monitor their employee.</a:t>
            </a:r>
            <a:endParaRPr lang="en-US" sz="1800" dirty="0">
              <a:effectLst/>
              <a:latin typeface="Times New Roman" panose="02020603050405020304" pitchFamily="18"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53</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91248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Cuneo v. UPMC</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PA No. 21-0717 (C.P. Lycoming March 3, 2022)</a:t>
            </a:r>
            <a:br>
              <a:rPr lang="en-US" sz="2000" dirty="0">
                <a:ea typeface="Garamond" pitchFamily="-107" charset="0"/>
                <a:cs typeface="Arial"/>
                <a:sym typeface="Garamond" pitchFamily="-107" charset="0"/>
              </a:rPr>
            </a:br>
            <a:r>
              <a:rPr lang="en-US" sz="1600" i="1" dirty="0" err="1">
                <a:ea typeface="Garamond" pitchFamily="-107" charset="0"/>
                <a:cs typeface="Arial"/>
                <a:sym typeface="Garamond" pitchFamily="-107" charset="0"/>
              </a:rPr>
              <a:t>Linhardt</a:t>
            </a:r>
            <a:r>
              <a:rPr lang="en-US" sz="1600" i="1" dirty="0">
                <a:ea typeface="Garamond" pitchFamily="-107" charset="0"/>
                <a:cs typeface="Arial"/>
                <a:sym typeface="Garamond" pitchFamily="-107" charset="0"/>
              </a:rPr>
              <a:t>,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omplaint shows that the misconduct was committed by one specific person, the UPMC employee who was providing the counseling.</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omplaint does not allege with sufficient specificity what actions were done by other unnamed people in the corporate environment.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Plaintiffs have to either remove references to miscellaneous employees other than the counselor or plead with specificity the acts and omissions that were committed by those unnamed people.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UPMC failed to monitor its employee and ensure that no harm was occurring does not support a finding of gross negligence.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agrees that the allegations that the counselor misbehaved are overly broad as they are not tethered to any statutory provision or specific type of behavior complained of.</a:t>
            </a:r>
            <a:endParaRPr lang="en-US" sz="20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54</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764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err="1">
                <a:ln>
                  <a:solidFill>
                    <a:schemeClr val="bg1"/>
                  </a:solidFill>
                </a:ln>
                <a:solidFill>
                  <a:srgbClr val="FFFFFF"/>
                </a:solidFill>
                <a:latin typeface="Copperplate Gothic Bold"/>
                <a:cs typeface="Copperplate Gothic Bold"/>
              </a:rPr>
              <a:t>Mcare</a:t>
            </a:r>
            <a:r>
              <a:rPr lang="en-US" sz="4000" b="1" dirty="0">
                <a:ln>
                  <a:solidFill>
                    <a:schemeClr val="bg1"/>
                  </a:solidFill>
                </a:ln>
                <a:solidFill>
                  <a:srgbClr val="FFFFFF"/>
                </a:solidFill>
                <a:latin typeface="Copperplate Gothic Bold"/>
                <a:cs typeface="Copperplate Gothic Bold"/>
              </a:rPr>
              <a:t> Act </a:t>
            </a:r>
          </a:p>
          <a:p>
            <a:pPr algn="ctr"/>
            <a:r>
              <a:rPr lang="en-US" sz="4000" b="1" dirty="0">
                <a:ln>
                  <a:solidFill>
                    <a:schemeClr val="bg1"/>
                  </a:solidFill>
                </a:ln>
                <a:solidFill>
                  <a:srgbClr val="FFFFFF"/>
                </a:solidFill>
                <a:latin typeface="Copperplate Gothic Bold"/>
                <a:cs typeface="Copperplate Gothic Bold"/>
              </a:rPr>
              <a:t> Collateral Source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55</a:t>
            </a:fld>
            <a:endParaRPr lang="en-US" dirty="0"/>
          </a:p>
        </p:txBody>
      </p:sp>
    </p:spTree>
    <p:extLst>
      <p:ext uri="{BB962C8B-B14F-4D97-AF65-F5344CB8AC3E}">
        <p14:creationId xmlns:p14="http://schemas.microsoft.com/office/powerpoint/2010/main" val="2214609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Reed v. </a:t>
            </a:r>
            <a:r>
              <a:rPr lang="en-US" sz="2800" b="1" dirty="0" err="1">
                <a:ea typeface="Garamond" pitchFamily="-107" charset="0"/>
                <a:cs typeface="Arial"/>
                <a:sym typeface="Garamond" pitchFamily="-107" charset="0"/>
              </a:rPr>
              <a:t>Sossong</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U.S. Dist. LEXIS 66064 (W.D. Pa. April 8,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Haines, U.S. D.J.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1900" dirty="0">
                <a:effectLst/>
                <a:ea typeface="Calibri" panose="020F0502020204030204" pitchFamily="34" charset="0"/>
              </a:rPr>
              <a:t>Plaintiff asserted in complaint past medical bills.</a:t>
            </a:r>
          </a:p>
          <a:p>
            <a:pPr marL="342900" marR="0" lvl="0" indent="-342900">
              <a:spcBef>
                <a:spcPts val="0"/>
              </a:spcBef>
              <a:spcAft>
                <a:spcPts val="0"/>
              </a:spcAft>
              <a:buFont typeface="Symbol" panose="05050102010706020507" pitchFamily="18" charset="2"/>
              <a:buChar char=""/>
            </a:pPr>
            <a:r>
              <a:rPr lang="en-US" sz="1900" dirty="0">
                <a:effectLst/>
                <a:ea typeface="Calibri" panose="020F0502020204030204" pitchFamily="34" charset="0"/>
              </a:rPr>
              <a:t>Defendants move for partial summary judgment.</a:t>
            </a:r>
          </a:p>
          <a:p>
            <a:pPr marL="342900" marR="0" lvl="0" indent="-342900">
              <a:spcBef>
                <a:spcPts val="0"/>
              </a:spcBef>
              <a:spcAft>
                <a:spcPts val="0"/>
              </a:spcAft>
              <a:buFont typeface="Symbol" panose="05050102010706020507" pitchFamily="18" charset="2"/>
              <a:buChar char=""/>
            </a:pPr>
            <a:r>
              <a:rPr lang="en-US" sz="1900" dirty="0">
                <a:effectLst/>
                <a:ea typeface="Calibri" panose="020F0502020204030204" pitchFamily="34" charset="0"/>
              </a:rPr>
              <a:t>ERISA supersedes state law relating to employee benefit plans.</a:t>
            </a:r>
          </a:p>
          <a:p>
            <a:pPr marL="342900" marR="0" lvl="0" indent="-342900">
              <a:spcBef>
                <a:spcPts val="0"/>
              </a:spcBef>
              <a:spcAft>
                <a:spcPts val="0"/>
              </a:spcAft>
              <a:buFont typeface="Symbol" panose="05050102010706020507" pitchFamily="18" charset="2"/>
              <a:buChar char=""/>
            </a:pPr>
            <a:r>
              <a:rPr lang="en-US" sz="1900" dirty="0">
                <a:effectLst/>
                <a:ea typeface="Calibri" panose="020F0502020204030204" pitchFamily="34" charset="0"/>
              </a:rPr>
              <a:t>If ERISA preempts, plaintiffs are exempt from the application of the </a:t>
            </a:r>
            <a:r>
              <a:rPr lang="en-US" sz="1900" dirty="0" err="1">
                <a:effectLst/>
                <a:ea typeface="Calibri" panose="020F0502020204030204" pitchFamily="34" charset="0"/>
              </a:rPr>
              <a:t>Mcare’s</a:t>
            </a:r>
            <a:r>
              <a:rPr lang="en-US" sz="1900" dirty="0">
                <a:effectLst/>
                <a:ea typeface="Calibri" panose="020F0502020204030204" pitchFamily="34" charset="0"/>
              </a:rPr>
              <a:t> collateral source and anti-subrogation provisions and may seek and recover damages for past medical expenses covered by the insurer and received prior to trial.  </a:t>
            </a:r>
          </a:p>
          <a:p>
            <a:pPr marL="342900" marR="0" lvl="0" indent="-342900">
              <a:spcBef>
                <a:spcPts val="0"/>
              </a:spcBef>
              <a:spcAft>
                <a:spcPts val="0"/>
              </a:spcAft>
              <a:buFont typeface="Symbol" panose="05050102010706020507" pitchFamily="18" charset="2"/>
              <a:buChar char=""/>
            </a:pPr>
            <a:r>
              <a:rPr lang="en-US" sz="1900" dirty="0">
                <a:effectLst/>
                <a:ea typeface="Calibri" panose="020F0502020204030204" pitchFamily="34" charset="0"/>
              </a:rPr>
              <a:t>Only self-funded ERISA plans are exempt from state laws that regulate insurance.</a:t>
            </a:r>
          </a:p>
          <a:p>
            <a:pPr marL="342900" marR="0" lvl="0" indent="-342900">
              <a:spcBef>
                <a:spcPts val="0"/>
              </a:spcBef>
              <a:spcAft>
                <a:spcPts val="0"/>
              </a:spcAft>
              <a:buFont typeface="Symbol" panose="05050102010706020507" pitchFamily="18" charset="2"/>
              <a:buChar char=""/>
            </a:pPr>
            <a:r>
              <a:rPr lang="en-US" sz="1900" dirty="0">
                <a:effectLst/>
                <a:ea typeface="Calibri" panose="020F0502020204030204" pitchFamily="34" charset="0"/>
              </a:rPr>
              <a:t>A self-funded employee benefit plan is one where an employer does not purchase an insurance policy from any insurance company in order to satisfy its obligations to its participants.</a:t>
            </a:r>
            <a:endParaRPr lang="en-US" sz="1900" dirty="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900" dirty="0">
                <a:effectLst/>
                <a:ea typeface="Calibri" panose="020F0502020204030204" pitchFamily="34" charset="0"/>
              </a:rPr>
              <a:t>Plaintiff produced no evidence that the plan is an ERISA-qualified self-funded plan.</a:t>
            </a:r>
          </a:p>
          <a:p>
            <a:pPr marL="342900" marR="0" lvl="0" indent="-342900">
              <a:spcBef>
                <a:spcPts val="0"/>
              </a:spcBef>
              <a:spcAft>
                <a:spcPts val="0"/>
              </a:spcAft>
              <a:buFont typeface="Symbol" panose="05050102010706020507" pitchFamily="18" charset="2"/>
              <a:buChar char=""/>
            </a:pPr>
            <a:r>
              <a:rPr lang="en-US" sz="1900" dirty="0">
                <a:effectLst/>
                <a:ea typeface="Calibri" panose="020F0502020204030204" pitchFamily="34" charset="0"/>
              </a:rPr>
              <a:t>Plaintiff’s employer purchased a fully-insured policy from a private insurance company.</a:t>
            </a: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56</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82451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Reed v. </a:t>
            </a:r>
            <a:r>
              <a:rPr lang="en-US" sz="2800" b="1" dirty="0" err="1">
                <a:ea typeface="Garamond" pitchFamily="-107" charset="0"/>
                <a:cs typeface="Arial"/>
                <a:sym typeface="Garamond" pitchFamily="-107" charset="0"/>
              </a:rPr>
              <a:t>Sossong</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U.S. Dist. LEXIS 66064 (W.D. Pa. April 8,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Haines, U.S. D.J.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a:spcBef>
                <a:spcPts val="0"/>
              </a:spcBef>
              <a:buFont typeface="Symbol" panose="05050102010706020507" pitchFamily="18" charset="2"/>
              <a:buChar char=""/>
            </a:pPr>
            <a:r>
              <a:rPr lang="en-US" sz="1800" dirty="0">
                <a:ea typeface="Calibri" panose="020F0502020204030204" pitchFamily="34" charset="0"/>
              </a:rPr>
              <a:t>Since </a:t>
            </a:r>
            <a:r>
              <a:rPr lang="en-US" sz="1800" dirty="0">
                <a:effectLst/>
                <a:ea typeface="Calibri" panose="020F0502020204030204" pitchFamily="34" charset="0"/>
              </a:rPr>
              <a:t>the benefit plan that covered plaintiff’s past medical expenses is insured, it is subject to and bound by state laws regulating insurance, including </a:t>
            </a:r>
            <a:r>
              <a:rPr lang="en-US" sz="1800" dirty="0" err="1">
                <a:effectLst/>
                <a:ea typeface="Calibri" panose="020F0502020204030204" pitchFamily="34" charset="0"/>
              </a:rPr>
              <a:t>Mcare</a:t>
            </a:r>
            <a:r>
              <a:rPr lang="en-US" sz="1800">
                <a:effectLst/>
                <a:ea typeface="Calibri" panose="020F0502020204030204" pitchFamily="34" charset="0"/>
              </a:rPr>
              <a:t>.</a:t>
            </a:r>
          </a:p>
          <a:p>
            <a:pPr marL="342900" marR="0" lvl="0" indent="-342900">
              <a:spcBef>
                <a:spcPts val="0"/>
              </a:spcBef>
              <a:spcAft>
                <a:spcPts val="0"/>
              </a:spcAft>
              <a:buFont typeface="Symbol" panose="05050102010706020507" pitchFamily="18" charset="2"/>
              <a:buChar char=""/>
            </a:pPr>
            <a:r>
              <a:rPr lang="en-US" sz="1800" dirty="0">
                <a:effectLst/>
                <a:ea typeface="Calibri" panose="020F0502020204030204" pitchFamily="34" charset="0"/>
              </a:rPr>
              <a:t>Under the </a:t>
            </a:r>
            <a:r>
              <a:rPr lang="en-US" sz="1800" dirty="0" err="1">
                <a:effectLst/>
                <a:ea typeface="Calibri" panose="020F0502020204030204" pitchFamily="34" charset="0"/>
              </a:rPr>
              <a:t>Mcare</a:t>
            </a:r>
            <a:r>
              <a:rPr lang="en-US" sz="1800" dirty="0">
                <a:effectLst/>
                <a:ea typeface="Calibri" panose="020F0502020204030204" pitchFamily="34" charset="0"/>
              </a:rPr>
              <a:t> Act, plaintiffs are precluded from recovering damages for past medical expenses covered by the insurer and received prior to trial, unless the plan is exempt from </a:t>
            </a:r>
            <a:r>
              <a:rPr lang="en-US" sz="1800" dirty="0" err="1">
                <a:effectLst/>
                <a:ea typeface="Calibri" panose="020F0502020204030204" pitchFamily="34" charset="0"/>
              </a:rPr>
              <a:t>Mcare</a:t>
            </a:r>
            <a:r>
              <a:rPr lang="en-US" sz="1800" dirty="0">
                <a:effectLst/>
                <a:ea typeface="Calibri" panose="020F0502020204030204" pitchFamily="34" charset="0"/>
              </a:rPr>
              <a:t> or an exception applies.</a:t>
            </a:r>
          </a:p>
          <a:p>
            <a:pPr marL="342900" marR="0" lvl="0" indent="-342900">
              <a:spcBef>
                <a:spcPts val="0"/>
              </a:spcBef>
              <a:spcAft>
                <a:spcPts val="0"/>
              </a:spcAft>
              <a:buFont typeface="Symbol" panose="05050102010706020507" pitchFamily="18" charset="2"/>
              <a:buChar char=""/>
            </a:pPr>
            <a:r>
              <a:rPr lang="en-US" sz="1800" dirty="0" err="1">
                <a:effectLst/>
                <a:ea typeface="Calibri" panose="020F0502020204030204" pitchFamily="34" charset="0"/>
              </a:rPr>
              <a:t>Mcare</a:t>
            </a:r>
            <a:r>
              <a:rPr lang="en-US" sz="1800" dirty="0">
                <a:effectLst/>
                <a:ea typeface="Calibri" panose="020F0502020204030204" pitchFamily="34" charset="0"/>
              </a:rPr>
              <a:t> does not apply to HMOs.</a:t>
            </a:r>
          </a:p>
          <a:p>
            <a:pPr marL="342900" marR="0" lvl="0" indent="-342900">
              <a:spcBef>
                <a:spcPts val="0"/>
              </a:spcBef>
              <a:spcAft>
                <a:spcPts val="0"/>
              </a:spcAft>
              <a:buFont typeface="Symbol" panose="05050102010706020507" pitchFamily="18" charset="2"/>
              <a:buChar char=""/>
            </a:pPr>
            <a:r>
              <a:rPr lang="en-US" sz="1800" dirty="0">
                <a:effectLst/>
                <a:ea typeface="Calibri" panose="020F0502020204030204" pitchFamily="34" charset="0"/>
              </a:rPr>
              <a:t>HMOs are exempt from complying with anti-subrogation provisions of the MVFRL.</a:t>
            </a:r>
          </a:p>
          <a:p>
            <a:pPr marL="342900" marR="0" lvl="0" indent="-342900">
              <a:spcBef>
                <a:spcPts val="0"/>
              </a:spcBef>
              <a:spcAft>
                <a:spcPts val="0"/>
              </a:spcAft>
              <a:buFont typeface="Symbol" panose="05050102010706020507" pitchFamily="18" charset="2"/>
              <a:buChar char=""/>
            </a:pPr>
            <a:r>
              <a:rPr lang="en-US" sz="1800" dirty="0">
                <a:effectLst/>
                <a:ea typeface="Calibri" panose="020F0502020204030204" pitchFamily="34" charset="0"/>
              </a:rPr>
              <a:t>Here is an EPO, Exclusive Provider Organization.</a:t>
            </a:r>
          </a:p>
          <a:p>
            <a:pPr marL="342900" marR="0" lvl="0" indent="-342900">
              <a:spcBef>
                <a:spcPts val="0"/>
              </a:spcBef>
              <a:spcAft>
                <a:spcPts val="0"/>
              </a:spcAft>
              <a:buFont typeface="Symbol" panose="05050102010706020507" pitchFamily="18" charset="2"/>
              <a:buChar char=""/>
            </a:pPr>
            <a:r>
              <a:rPr lang="en-US" sz="1800" dirty="0">
                <a:ea typeface="Calibri" panose="020F0502020204030204" pitchFamily="34" charset="0"/>
              </a:rPr>
              <a:t>T</a:t>
            </a:r>
            <a:r>
              <a:rPr lang="en-US" sz="1800" dirty="0">
                <a:effectLst/>
                <a:ea typeface="Calibri" panose="020F0502020204030204" pitchFamily="34" charset="0"/>
              </a:rPr>
              <a:t>he plan is not exempt from the </a:t>
            </a:r>
            <a:r>
              <a:rPr lang="en-US" sz="1800" dirty="0" err="1">
                <a:effectLst/>
                <a:ea typeface="Calibri" panose="020F0502020204030204" pitchFamily="34" charset="0"/>
              </a:rPr>
              <a:t>Mcare</a:t>
            </a:r>
            <a:r>
              <a:rPr lang="en-US" sz="1800" dirty="0">
                <a:effectLst/>
                <a:ea typeface="Calibri" panose="020F0502020204030204" pitchFamily="34" charset="0"/>
              </a:rPr>
              <a:t> Act under the Pennsylvania HMO Act.</a:t>
            </a:r>
          </a:p>
          <a:p>
            <a:pPr marL="342900" marR="0" lvl="0" indent="-342900">
              <a:spcBef>
                <a:spcPts val="0"/>
              </a:spcBef>
              <a:spcAft>
                <a:spcPts val="0"/>
              </a:spcAft>
              <a:buFont typeface="Symbol" panose="05050102010706020507" pitchFamily="18" charset="2"/>
              <a:buChar char=""/>
            </a:pPr>
            <a:r>
              <a:rPr lang="en-US" sz="1800" dirty="0">
                <a:ea typeface="Calibri" panose="020F0502020204030204" pitchFamily="34" charset="0"/>
              </a:rPr>
              <a:t>T</a:t>
            </a:r>
            <a:r>
              <a:rPr lang="en-US" sz="1800" dirty="0">
                <a:effectLst/>
                <a:ea typeface="Calibri" panose="020F0502020204030204" pitchFamily="34" charset="0"/>
              </a:rPr>
              <a:t>he benefits are from a private, not a public, company, so no exception to the collateral source rule applies.</a:t>
            </a:r>
          </a:p>
          <a:p>
            <a:pPr marL="342900" marR="0" lvl="0" indent="-342900">
              <a:spcBef>
                <a:spcPts val="0"/>
              </a:spcBef>
              <a:spcAft>
                <a:spcPts val="0"/>
              </a:spcAft>
              <a:buFont typeface="Symbol" panose="05050102010706020507" pitchFamily="18" charset="2"/>
              <a:buChar char=""/>
            </a:pPr>
            <a:r>
              <a:rPr lang="en-US" sz="1800" dirty="0">
                <a:effectLst/>
                <a:ea typeface="Calibri" panose="020F0502020204030204" pitchFamily="34" charset="0"/>
              </a:rPr>
              <a:t>The </a:t>
            </a:r>
            <a:r>
              <a:rPr lang="en-US" sz="1800" dirty="0">
                <a:ea typeface="Calibri" panose="020F0502020204030204" pitchFamily="34" charset="0"/>
              </a:rPr>
              <a:t>plan</a:t>
            </a:r>
            <a:r>
              <a:rPr lang="en-US" sz="1800" dirty="0">
                <a:effectLst/>
                <a:ea typeface="Calibri" panose="020F0502020204030204" pitchFamily="34" charset="0"/>
              </a:rPr>
              <a:t> is an insured plan, not an ERISA qualified self-funded plan.</a:t>
            </a: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57</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46536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Nursing Home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58</a:t>
            </a:fld>
            <a:endParaRPr lang="en-US" dirty="0"/>
          </a:p>
        </p:txBody>
      </p:sp>
    </p:spTree>
    <p:extLst>
      <p:ext uri="{BB962C8B-B14F-4D97-AF65-F5344CB8AC3E}">
        <p14:creationId xmlns:p14="http://schemas.microsoft.com/office/powerpoint/2010/main" val="1075972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Stetts</a:t>
            </a:r>
            <a:r>
              <a:rPr lang="en-US" sz="2800" b="1" dirty="0">
                <a:ea typeface="Garamond" pitchFamily="-107" charset="0"/>
                <a:cs typeface="Arial"/>
                <a:sym typeface="Garamond" pitchFamily="-107" charset="0"/>
              </a:rPr>
              <a:t> v. Manor Care of Williamsport</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Pa. No. 16-0983 (C.P. Lycoming December 30, 2021)</a:t>
            </a:r>
            <a:br>
              <a:rPr lang="en-US" sz="2000" dirty="0">
                <a:ea typeface="Garamond" pitchFamily="-107" charset="0"/>
                <a:cs typeface="Arial"/>
                <a:sym typeface="Garamond" pitchFamily="-107" charset="0"/>
              </a:rPr>
            </a:br>
            <a:r>
              <a:rPr lang="en-US" sz="1600" i="1" dirty="0" err="1">
                <a:ea typeface="Garamond" pitchFamily="-107" charset="0"/>
                <a:cs typeface="Arial"/>
                <a:sym typeface="Garamond" pitchFamily="-107" charset="0"/>
              </a:rPr>
              <a:t>Lindhart</a:t>
            </a:r>
            <a:r>
              <a:rPr lang="en-US" sz="1600" i="1" dirty="0">
                <a:ea typeface="Garamond" pitchFamily="-107" charset="0"/>
                <a:cs typeface="Arial"/>
                <a:sym typeface="Garamond" pitchFamily="-107" charset="0"/>
              </a:rPr>
              <a:t>,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Lawsuit against Manor Care in connection with a fall by a resident at Manor Care.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agreed with plaintiff that </a:t>
            </a:r>
            <a:r>
              <a:rPr lang="en-US" sz="2000" dirty="0">
                <a:latin typeface="Arial" panose="020B0604020202020204" pitchFamily="34" charset="0"/>
                <a:ea typeface="Calibri" panose="020F0502020204030204" pitchFamily="34" charset="0"/>
              </a:rPr>
              <a:t>r</a:t>
            </a:r>
            <a:r>
              <a:rPr lang="en-US" sz="2000" dirty="0">
                <a:effectLst/>
                <a:latin typeface="Arial" panose="020B0604020202020204" pitchFamily="34" charset="0"/>
                <a:ea typeface="Calibri" panose="020F0502020204030204" pitchFamily="34" charset="0"/>
              </a:rPr>
              <a:t>ecord contains a genuine issue of material fact that precludes grant of summary judgment on plaintiff’s claim under 18 Pa. C.S. § 2713, negligence </a:t>
            </a:r>
            <a:r>
              <a:rPr lang="en-US" sz="2000" i="1" dirty="0">
                <a:effectLst/>
                <a:latin typeface="Arial" panose="020B0604020202020204" pitchFamily="34" charset="0"/>
                <a:ea typeface="Calibri" panose="020F0502020204030204" pitchFamily="34" charset="0"/>
              </a:rPr>
              <a:t>per se</a:t>
            </a:r>
            <a:r>
              <a:rPr lang="en-US" sz="2000" dirty="0">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S</a:t>
            </a:r>
            <a:r>
              <a:rPr lang="en-US" sz="2000" dirty="0">
                <a:effectLst/>
                <a:latin typeface="Arial" panose="020B0604020202020204" pitchFamily="34" charset="0"/>
                <a:ea typeface="Calibri" panose="020F0502020204030204" pitchFamily="34" charset="0"/>
              </a:rPr>
              <a:t>tatute deals with criminal acts concerning neglect of elderly.</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Mr. </a:t>
            </a:r>
            <a:r>
              <a:rPr lang="en-US" sz="2000" dirty="0" err="1">
                <a:effectLst/>
                <a:latin typeface="Arial" panose="020B0604020202020204" pitchFamily="34" charset="0"/>
                <a:ea typeface="Calibri" panose="020F0502020204030204" pitchFamily="34" charset="0"/>
              </a:rPr>
              <a:t>Stetts</a:t>
            </a:r>
            <a:r>
              <a:rPr lang="en-US" sz="2000" dirty="0">
                <a:effectLst/>
                <a:latin typeface="Arial" panose="020B0604020202020204" pitchFamily="34" charset="0"/>
                <a:ea typeface="Calibri" panose="020F0502020204030204" pitchFamily="34" charset="0"/>
              </a:rPr>
              <a:t> weighed 448 pounds at the time of his admission to facility.</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18 Pa. C.S. § 2713(a) says that caretaker is guilty of neglect of a care-dependent person if he intentionally, knowingly or recklessly causes bodily injury or serious harm by failing to provide treatment, care or services.</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L</a:t>
            </a:r>
            <a:r>
              <a:rPr lang="en-US" sz="2000" dirty="0">
                <a:effectLst/>
                <a:latin typeface="Arial" panose="020B0604020202020204" pitchFamily="34" charset="0"/>
                <a:ea typeface="Calibri" panose="020F0502020204030204" pitchFamily="34" charset="0"/>
              </a:rPr>
              <a:t>anguage of expert opinion when read most favorably to plaintiff could support a finding of intent, knowledge or recklessness under the Act.</a:t>
            </a:r>
            <a:endParaRPr lang="en-US" sz="20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59</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2488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56596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Damages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6</a:t>
            </a:fld>
            <a:endParaRPr lang="en-US" dirty="0"/>
          </a:p>
        </p:txBody>
      </p:sp>
    </p:spTree>
    <p:extLst>
      <p:ext uri="{BB962C8B-B14F-4D97-AF65-F5344CB8AC3E}">
        <p14:creationId xmlns:p14="http://schemas.microsoft.com/office/powerpoint/2010/main" val="7680465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Stetts</a:t>
            </a:r>
            <a:r>
              <a:rPr lang="en-US" sz="2800" b="1" dirty="0">
                <a:ea typeface="Garamond" pitchFamily="-107" charset="0"/>
                <a:cs typeface="Arial"/>
                <a:sym typeface="Garamond" pitchFamily="-107" charset="0"/>
              </a:rPr>
              <a:t> v. Manor Care of Williamsport</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Pa. No. 16-0983 (C.P. Lycoming December 30, 2021)</a:t>
            </a:r>
            <a:br>
              <a:rPr lang="en-US" sz="2000" dirty="0">
                <a:ea typeface="Garamond" pitchFamily="-107" charset="0"/>
                <a:cs typeface="Arial"/>
                <a:sym typeface="Garamond" pitchFamily="-107" charset="0"/>
              </a:rPr>
            </a:br>
            <a:r>
              <a:rPr lang="en-US" sz="1600" i="1" dirty="0" err="1">
                <a:ea typeface="Garamond" pitchFamily="-107" charset="0"/>
                <a:cs typeface="Arial"/>
                <a:sym typeface="Garamond" pitchFamily="-107" charset="0"/>
              </a:rPr>
              <a:t>Lindhart</a:t>
            </a:r>
            <a:r>
              <a:rPr lang="en-US" sz="1600" i="1" dirty="0">
                <a:ea typeface="Garamond" pitchFamily="-107" charset="0"/>
                <a:cs typeface="Arial"/>
                <a:sym typeface="Garamond" pitchFamily="-107" charset="0"/>
              </a:rPr>
              <a:t>,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As to negligence </a:t>
            </a:r>
            <a:r>
              <a:rPr lang="en-US" sz="2000" i="1" dirty="0">
                <a:effectLst/>
                <a:latin typeface="Arial" panose="020B0604020202020204" pitchFamily="34" charset="0"/>
                <a:ea typeface="Calibri" panose="020F0502020204030204" pitchFamily="34" charset="0"/>
              </a:rPr>
              <a:t>per se</a:t>
            </a:r>
            <a:r>
              <a:rPr lang="en-US" sz="2000" dirty="0">
                <a:effectLst/>
                <a:latin typeface="Arial" panose="020B0604020202020204" pitchFamily="34" charset="0"/>
                <a:ea typeface="Calibri" panose="020F0502020204030204" pitchFamily="34" charset="0"/>
              </a:rPr>
              <a:t> under 35 P.S. § 10 225.701, defendants have reasonable cause to suspect that Mr. </a:t>
            </a:r>
            <a:r>
              <a:rPr lang="en-US" sz="2000" dirty="0" err="1">
                <a:effectLst/>
                <a:latin typeface="Arial" panose="020B0604020202020204" pitchFamily="34" charset="0"/>
                <a:ea typeface="Calibri" panose="020F0502020204030204" pitchFamily="34" charset="0"/>
              </a:rPr>
              <a:t>Stetts</a:t>
            </a:r>
            <a:r>
              <a:rPr lang="en-US" sz="2000" dirty="0">
                <a:effectLst/>
                <a:latin typeface="Arial" panose="020B0604020202020204" pitchFamily="34" charset="0"/>
                <a:ea typeface="Calibri" panose="020F0502020204030204" pitchFamily="34" charset="0"/>
              </a:rPr>
              <a:t> was the victim of abuse or neglect and failed to report abuse or neglect to appropriate agency and law enforcement officials.</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grants defendant’s motion for summary judgment on 35 P.S., saying that the pleadings and the expert reports were insufficient.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R</a:t>
            </a:r>
            <a:r>
              <a:rPr lang="en-US" sz="2000" dirty="0">
                <a:effectLst/>
                <a:latin typeface="Arial" panose="020B0604020202020204" pitchFamily="34" charset="0"/>
                <a:ea typeface="Calibri" panose="020F0502020204030204" pitchFamily="34" charset="0"/>
              </a:rPr>
              <a:t>ecord is devoid of any evidence or expert opinion to establish the element of cause to suspect abuse.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Plaintiff had alleged the facility was the fiduciary of Mr. </a:t>
            </a:r>
            <a:r>
              <a:rPr lang="en-US" sz="2000" dirty="0" err="1">
                <a:effectLst/>
                <a:latin typeface="Arial" panose="020B0604020202020204" pitchFamily="34" charset="0"/>
                <a:ea typeface="Calibri" panose="020F0502020204030204" pitchFamily="34" charset="0"/>
              </a:rPr>
              <a:t>Stetts</a:t>
            </a:r>
            <a:r>
              <a:rPr lang="en-US" sz="2000" dirty="0">
                <a:effectLst/>
                <a:latin typeface="Arial" panose="020B0604020202020204" pitchFamily="34" charset="0"/>
                <a:ea typeface="Calibri" panose="020F0502020204030204" pitchFamily="34" charset="0"/>
              </a:rPr>
              <a:t>, and plaintiff seeks punitive damage on this claim.</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cannot conclude at this time that summary judgment should be granted.</a:t>
            </a:r>
            <a:endParaRPr lang="en-US" sz="20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60</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8526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Stetts</a:t>
            </a:r>
            <a:r>
              <a:rPr lang="en-US" sz="2800" b="1" dirty="0">
                <a:ea typeface="Garamond" pitchFamily="-107" charset="0"/>
                <a:cs typeface="Arial"/>
                <a:sym typeface="Garamond" pitchFamily="-107" charset="0"/>
              </a:rPr>
              <a:t> v. Manor Care of Williamsport</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Pa. No. 16-0983 (C.P. Lycoming December 30, 2021)</a:t>
            </a:r>
            <a:br>
              <a:rPr lang="en-US" sz="2000" dirty="0">
                <a:ea typeface="Garamond" pitchFamily="-107" charset="0"/>
                <a:cs typeface="Arial"/>
                <a:sym typeface="Garamond" pitchFamily="-107" charset="0"/>
              </a:rPr>
            </a:br>
            <a:r>
              <a:rPr lang="en-US" sz="1600" i="1" dirty="0" err="1">
                <a:ea typeface="Garamond" pitchFamily="-107" charset="0"/>
                <a:cs typeface="Arial"/>
                <a:sym typeface="Garamond" pitchFamily="-107" charset="0"/>
              </a:rPr>
              <a:t>Lindhart</a:t>
            </a:r>
            <a:r>
              <a:rPr lang="en-US" sz="1600" i="1" dirty="0">
                <a:ea typeface="Garamond" pitchFamily="-107" charset="0"/>
                <a:cs typeface="Arial"/>
                <a:sym typeface="Garamond" pitchFamily="-107" charset="0"/>
              </a:rPr>
              <a:t>,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Plaintiff alleged the facilities entered into a special relationship with Mr. </a:t>
            </a:r>
            <a:r>
              <a:rPr lang="en-US" sz="1800" dirty="0" err="1">
                <a:effectLst/>
                <a:latin typeface="Arial" panose="020B0604020202020204" pitchFamily="34" charset="0"/>
                <a:ea typeface="Calibri" panose="020F0502020204030204" pitchFamily="34" charset="0"/>
              </a:rPr>
              <a:t>Stetts</a:t>
            </a:r>
            <a:r>
              <a:rPr lang="en-US" sz="1800" dirty="0">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Neither party has provided case law with respect to whether proof of fiduciary relationship requires an expert.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Q</a:t>
            </a:r>
            <a:r>
              <a:rPr lang="en-US" sz="1800" dirty="0">
                <a:effectLst/>
                <a:latin typeface="Arial" panose="020B0604020202020204" pitchFamily="34" charset="0"/>
                <a:ea typeface="Calibri" panose="020F0502020204030204" pitchFamily="34" charset="0"/>
              </a:rPr>
              <a:t>uestion of whether the facility exercised “overmastering influence” over Mr. </a:t>
            </a:r>
            <a:r>
              <a:rPr lang="en-US" sz="1800" dirty="0" err="1">
                <a:effectLst/>
                <a:latin typeface="Arial" panose="020B0604020202020204" pitchFamily="34" charset="0"/>
                <a:ea typeface="Calibri" panose="020F0502020204030204" pitchFamily="34" charset="0"/>
              </a:rPr>
              <a:t>Stetts</a:t>
            </a:r>
            <a:r>
              <a:rPr lang="en-US" sz="1800" dirty="0">
                <a:effectLst/>
                <a:latin typeface="Arial" panose="020B0604020202020204" pitchFamily="34" charset="0"/>
                <a:ea typeface="Calibri" panose="020F0502020204030204" pitchFamily="34" charset="0"/>
              </a:rPr>
              <a:t> during his relatively brief time there as a resident is a matter for trial. </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Plaintiff has a claim for aiding and abetting the facilities’ alleged breach of the fiduciary duty.</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Court finds insufficient evidence on the aiding and abetting point.</a:t>
            </a:r>
            <a:endParaRPr lang="en-US" sz="18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R</a:t>
            </a:r>
            <a:r>
              <a:rPr lang="en-US" sz="1800" dirty="0">
                <a:effectLst/>
                <a:latin typeface="Arial" panose="020B0604020202020204" pitchFamily="34" charset="0"/>
                <a:ea typeface="Calibri" panose="020F0502020204030204" pitchFamily="34" charset="0"/>
              </a:rPr>
              <a:t>ecord is devoid of any evidence that the corporate defendant knew of an alleged breach of fiduciary duty or provided substantial assistance or encouragement to the facility in connection with the alleged breach of fiduciary duty.</a:t>
            </a:r>
            <a:endParaRPr lang="en-US" sz="18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61</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86364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Stetts</a:t>
            </a:r>
            <a:r>
              <a:rPr lang="en-US" sz="2800" b="1" dirty="0">
                <a:ea typeface="Garamond" pitchFamily="-107" charset="0"/>
                <a:cs typeface="Arial"/>
                <a:sym typeface="Garamond" pitchFamily="-107" charset="0"/>
              </a:rPr>
              <a:t> v. Manor Care of Williamsport</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Pa. No. 16-0983 (C.P. Lycoming December 30, 2021)</a:t>
            </a:r>
            <a:br>
              <a:rPr lang="en-US" sz="2000" dirty="0">
                <a:ea typeface="Garamond" pitchFamily="-107" charset="0"/>
                <a:cs typeface="Arial"/>
                <a:sym typeface="Garamond" pitchFamily="-107" charset="0"/>
              </a:rPr>
            </a:br>
            <a:r>
              <a:rPr lang="en-US" sz="1600" i="1" dirty="0" err="1">
                <a:ea typeface="Garamond" pitchFamily="-107" charset="0"/>
                <a:cs typeface="Arial"/>
                <a:sym typeface="Garamond" pitchFamily="-107" charset="0"/>
              </a:rPr>
              <a:t>Lindhart</a:t>
            </a:r>
            <a:r>
              <a:rPr lang="en-US" sz="1600" i="1" dirty="0">
                <a:ea typeface="Garamond" pitchFamily="-107" charset="0"/>
                <a:cs typeface="Arial"/>
                <a:sym typeface="Garamond" pitchFamily="-107" charset="0"/>
              </a:rPr>
              <a:t>,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As to the corporate claim itself, court found that plaintiff has raised a genuine issue of material fact with respect to one particular theory of corporate negligence; plaintiff sufficiently alleged that HCR Manor Care Services, LLC failed to ensure that its policies relating to patient transfers and use of a Hoyer lift were followed during care of Mr. </a:t>
            </a:r>
            <a:r>
              <a:rPr lang="en-US" sz="2000" dirty="0" err="1">
                <a:effectLst/>
                <a:latin typeface="Arial" panose="020B0604020202020204" pitchFamily="34" charset="0"/>
                <a:ea typeface="Calibri" panose="020F0502020204030204" pitchFamily="34" charset="0"/>
              </a:rPr>
              <a:t>Stetts</a:t>
            </a:r>
            <a:r>
              <a:rPr lang="en-US" sz="2000" dirty="0">
                <a:effectLst/>
                <a:latin typeface="Arial" panose="020B0604020202020204" pitchFamily="34" charset="0"/>
                <a:ea typeface="Calibri" panose="020F0502020204030204" pitchFamily="34" charset="0"/>
              </a:rPr>
              <a:t> either because facility staff was not trained or because staff was not adequately supervised.</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Plaintiff made a showing sufficient to defeat summary judgment that HCR Manor Care Services, LLC had some responsibility for oversight of staff at facility and could demonstrate causal connection between HCR Manor Care Services, LLC’s failure to train and Mr. </a:t>
            </a:r>
            <a:r>
              <a:rPr lang="en-US" sz="2000" dirty="0" err="1">
                <a:effectLst/>
                <a:latin typeface="Arial" panose="020B0604020202020204" pitchFamily="34" charset="0"/>
                <a:ea typeface="Calibri" panose="020F0502020204030204" pitchFamily="34" charset="0"/>
              </a:rPr>
              <a:t>Stetts</a:t>
            </a:r>
            <a:r>
              <a:rPr lang="en-US" sz="2000" dirty="0">
                <a:effectLst/>
                <a:latin typeface="Arial" panose="020B0604020202020204" pitchFamily="34" charset="0"/>
                <a:ea typeface="Calibri" panose="020F0502020204030204" pitchFamily="34" charset="0"/>
              </a:rPr>
              <a:t>’ injuries.</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denied defendants’ motion for summary judgment with respect to Manor Care on theory that Manor Care owed a direct duty to Mr. </a:t>
            </a:r>
            <a:r>
              <a:rPr lang="en-US" sz="2000" dirty="0" err="1">
                <a:effectLst/>
                <a:latin typeface="Arial" panose="020B0604020202020204" pitchFamily="34" charset="0"/>
                <a:ea typeface="Calibri" panose="020F0502020204030204" pitchFamily="34" charset="0"/>
              </a:rPr>
              <a:t>Stetts</a:t>
            </a:r>
            <a:r>
              <a:rPr lang="en-US" sz="2000" dirty="0">
                <a:effectLst/>
                <a:latin typeface="Arial" panose="020B0604020202020204" pitchFamily="34" charset="0"/>
                <a:ea typeface="Calibri" panose="020F0502020204030204" pitchFamily="34" charset="0"/>
              </a:rPr>
              <a:t> to ensure a proper staff who knew what they were doing with the equipment.</a:t>
            </a:r>
            <a:endParaRPr lang="en-US" sz="20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62</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1104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err="1">
                <a:ea typeface="Garamond" pitchFamily="-107" charset="0"/>
                <a:cs typeface="Arial"/>
                <a:sym typeface="Garamond" pitchFamily="-107" charset="0"/>
              </a:rPr>
              <a:t>Stetts</a:t>
            </a:r>
            <a:r>
              <a:rPr lang="en-US" sz="2800" b="1" dirty="0">
                <a:ea typeface="Garamond" pitchFamily="-107" charset="0"/>
                <a:cs typeface="Arial"/>
                <a:sym typeface="Garamond" pitchFamily="-107" charset="0"/>
              </a:rPr>
              <a:t> v. Manor Care of Williamsport</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Pa. No. 16-0983 (C.P. Lycoming December 30, 2021)</a:t>
            </a:r>
            <a:br>
              <a:rPr lang="en-US" sz="2000" dirty="0">
                <a:ea typeface="Garamond" pitchFamily="-107" charset="0"/>
                <a:cs typeface="Arial"/>
                <a:sym typeface="Garamond" pitchFamily="-107" charset="0"/>
              </a:rPr>
            </a:br>
            <a:r>
              <a:rPr lang="en-US" sz="1600" i="1" dirty="0" err="1">
                <a:ea typeface="Garamond" pitchFamily="-107" charset="0"/>
                <a:cs typeface="Arial"/>
                <a:sym typeface="Garamond" pitchFamily="-107" charset="0"/>
              </a:rPr>
              <a:t>Lindhart</a:t>
            </a:r>
            <a:r>
              <a:rPr lang="en-US" sz="1600" i="1" dirty="0">
                <a:ea typeface="Garamond" pitchFamily="-107" charset="0"/>
                <a:cs typeface="Arial"/>
                <a:sym typeface="Garamond" pitchFamily="-107" charset="0"/>
              </a:rPr>
              <a:t>,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grants summary judgment on all other theories of corporate liability as to the remaining corporate defendants HCR ManorCare, Inc. and HCR Manor Care Services, LLC.</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Q</a:t>
            </a:r>
            <a:r>
              <a:rPr lang="en-US" sz="2000" dirty="0">
                <a:effectLst/>
                <a:latin typeface="Arial" panose="020B0604020202020204" pitchFamily="34" charset="0"/>
                <a:ea typeface="Calibri" panose="020F0502020204030204" pitchFamily="34" charset="0"/>
              </a:rPr>
              <a:t>uestion concerning staffing levels and understaffed, untrained, unsupervised nurses is not supported by sufficient evidence.</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Plaintiff has not linked actions of HCR Manor Care Services to inadequate staffing at the facility and then alleged facts linking inadequate staffing to harm suffered by Mr. </a:t>
            </a:r>
            <a:r>
              <a:rPr lang="en-US" sz="2000" dirty="0" err="1">
                <a:effectLst/>
                <a:latin typeface="Arial" panose="020B0604020202020204" pitchFamily="34" charset="0"/>
                <a:ea typeface="Calibri" panose="020F0502020204030204" pitchFamily="34" charset="0"/>
              </a:rPr>
              <a:t>Stetts</a:t>
            </a:r>
            <a:r>
              <a:rPr lang="en-US" sz="2000" dirty="0">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As to punitive damages, the evidence could support a finding that defendants were reckless as opposed to negligent concerning the transfer of Mr. </a:t>
            </a:r>
            <a:r>
              <a:rPr lang="en-US" sz="2000" dirty="0" err="1">
                <a:effectLst/>
                <a:latin typeface="Arial" panose="020B0604020202020204" pitchFamily="34" charset="0"/>
                <a:ea typeface="Calibri" panose="020F0502020204030204" pitchFamily="34" charset="0"/>
              </a:rPr>
              <a:t>Stetts</a:t>
            </a:r>
            <a:r>
              <a:rPr lang="en-US" sz="2000" dirty="0">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a:t>
            </a:r>
            <a:r>
              <a:rPr lang="en-US" sz="2000" dirty="0">
                <a:effectLst/>
                <a:latin typeface="Arial" panose="020B0604020202020204" pitchFamily="34" charset="0"/>
                <a:ea typeface="Calibri" panose="020F0502020204030204" pitchFamily="34" charset="0"/>
              </a:rPr>
              <a:t>ourt denied the motion to strike punitive damages as relating to August 1, 2014 incident when Mr. </a:t>
            </a:r>
            <a:r>
              <a:rPr lang="en-US" sz="2000" dirty="0" err="1">
                <a:effectLst/>
                <a:latin typeface="Arial" panose="020B0604020202020204" pitchFamily="34" charset="0"/>
                <a:ea typeface="Calibri" panose="020F0502020204030204" pitchFamily="34" charset="0"/>
              </a:rPr>
              <a:t>Stetts</a:t>
            </a:r>
            <a:r>
              <a:rPr lang="en-US" sz="2000" dirty="0">
                <a:effectLst/>
                <a:latin typeface="Arial" panose="020B0604020202020204" pitchFamily="34" charset="0"/>
                <a:ea typeface="Calibri" panose="020F0502020204030204" pitchFamily="34" charset="0"/>
              </a:rPr>
              <a:t> sustained injury in course of  attempted transfer but granted it as to all other theories.</a:t>
            </a:r>
            <a:endParaRPr lang="en-US" sz="2000" dirty="0">
              <a:effectLst/>
              <a:latin typeface="Times New Roman" panose="02020603050405020304" pitchFamily="18" charset="0"/>
              <a:ea typeface="Calibri" panose="020F0502020204030204" pitchFamily="34"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63</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5255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Cowher v. </a:t>
            </a:r>
            <a:r>
              <a:rPr lang="en-US" sz="2800" b="1" dirty="0" err="1">
                <a:ea typeface="Garamond" pitchFamily="-107" charset="0"/>
                <a:cs typeface="Arial"/>
                <a:sym typeface="Garamond" pitchFamily="-107" charset="0"/>
              </a:rPr>
              <a:t>Kodali</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Pa. LEXIS 1408 (S. Ct. September 29,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Dougherty, J.</a:t>
            </a:r>
            <a:endParaRPr lang="en-US" sz="1600" i="1" dirty="0"/>
          </a:p>
        </p:txBody>
      </p:sp>
      <p:sp>
        <p:nvSpPr>
          <p:cNvPr id="3" name="Content Placeholder 2"/>
          <p:cNvSpPr>
            <a:spLocks noGrp="1"/>
          </p:cNvSpPr>
          <p:nvPr>
            <p:ph idx="1"/>
          </p:nvPr>
        </p:nvSpPr>
        <p:spPr>
          <a:xfrm>
            <a:off x="457200" y="1716497"/>
            <a:ext cx="8229600" cy="4986184"/>
          </a:xfrm>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rPr>
              <a:t>Medical malpractice action.</a:t>
            </a:r>
            <a:endParaRPr lang="en-US" sz="2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rPr>
              <a:t>Lump sum awarded under Survival Act.</a:t>
            </a:r>
            <a:endParaRPr lang="en-US" sz="2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rPr>
              <a:t>Jury did not itemize amount of pain and suffering damages or other components of its aggregate award.</a:t>
            </a:r>
            <a:endParaRPr lang="en-US" sz="2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rPr>
              <a:t>Question here is one of waiver.</a:t>
            </a:r>
            <a:endParaRPr lang="en-US" sz="2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rPr>
              <a:t>Defendants filed in the trial court a proposed verdict slip for the jury which did not itemize and simply had wrongful death and survival separately.</a:t>
            </a:r>
            <a:endParaRPr lang="en-US" sz="2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rPr>
              <a:t>Pain and suffering testimony was from an expert for plaintiff who said he believed that decedent suffered conscious pain and suffering.</a:t>
            </a:r>
            <a:endParaRPr lang="en-US" sz="2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rPr>
              <a:t>Defendants declined the court’s offer to review the verdict slip, but requested the jury be polled.</a:t>
            </a:r>
            <a:endParaRPr lang="en-US" sz="2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rPr>
              <a:t>Defendants did not ask the trial court to require the jury to itemize or otherwise clarify its verdict.</a:t>
            </a:r>
            <a:endParaRPr lang="en-US" sz="22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6468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0711"/>
          </a:solidFill>
          <a:ln w="76200" cmpd="tri">
            <a:solidFill>
              <a:schemeClr val="bg1"/>
            </a:solidFill>
          </a:ln>
        </p:spPr>
        <p:txBody>
          <a:bodyPr>
            <a:normAutofit/>
          </a:bodyPr>
          <a:lstStyle/>
          <a:p>
            <a:r>
              <a:rPr lang="en-US" sz="2800" b="1" dirty="0">
                <a:ea typeface="Garamond" pitchFamily="-107" charset="0"/>
                <a:cs typeface="Arial"/>
                <a:sym typeface="Garamond" pitchFamily="-107" charset="0"/>
              </a:rPr>
              <a:t>Cowher v. </a:t>
            </a:r>
            <a:r>
              <a:rPr lang="en-US" sz="2800" b="1" dirty="0" err="1">
                <a:ea typeface="Garamond" pitchFamily="-107" charset="0"/>
                <a:cs typeface="Arial"/>
                <a:sym typeface="Garamond" pitchFamily="-107" charset="0"/>
              </a:rPr>
              <a:t>Kodali</a:t>
            </a:r>
            <a:br>
              <a:rPr lang="en-US" sz="2800" b="1" dirty="0">
                <a:ea typeface="Garamond" pitchFamily="-107" charset="0"/>
                <a:cs typeface="Arial"/>
                <a:sym typeface="Garamond" pitchFamily="-107" charset="0"/>
              </a:rPr>
            </a:br>
            <a:r>
              <a:rPr lang="en-US" sz="2000" dirty="0">
                <a:ea typeface="Garamond" pitchFamily="-107" charset="0"/>
                <a:cs typeface="Arial"/>
                <a:sym typeface="Garamond" pitchFamily="-107" charset="0"/>
              </a:rPr>
              <a:t>2022 Pa. LEXIS 1408 (S. Ct. September 29, 2022)</a:t>
            </a:r>
            <a:br>
              <a:rPr lang="en-US" sz="2000" dirty="0">
                <a:ea typeface="Garamond" pitchFamily="-107" charset="0"/>
                <a:cs typeface="Arial"/>
                <a:sym typeface="Garamond" pitchFamily="-107" charset="0"/>
              </a:rPr>
            </a:br>
            <a:r>
              <a:rPr lang="en-US" sz="1600" i="1" dirty="0">
                <a:ea typeface="Garamond" pitchFamily="-107" charset="0"/>
                <a:cs typeface="Arial"/>
                <a:sym typeface="Garamond" pitchFamily="-107" charset="0"/>
              </a:rPr>
              <a:t>Dougherty, J.</a:t>
            </a:r>
            <a:endParaRPr lang="en-US" sz="1600" i="1" dirty="0"/>
          </a:p>
        </p:txBody>
      </p:sp>
      <p:sp>
        <p:nvSpPr>
          <p:cNvPr id="3" name="Content Placeholder 2"/>
          <p:cNvSpPr>
            <a:spLocks noGrp="1"/>
          </p:cNvSpPr>
          <p:nvPr>
            <p:ph idx="1"/>
          </p:nvPr>
        </p:nvSpPr>
        <p:spPr>
          <a:xfrm>
            <a:off x="457200" y="1716497"/>
            <a:ext cx="8229600" cy="4986184"/>
          </a:xfrm>
        </p:spPr>
        <p:txBody>
          <a:bodyPr>
            <a:normAutofit/>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Defendants alleged that SJIC form calls for damages under Wrongful Death and Survival Act to be awarded in two lump sum amounts, and they were stuck with that.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Defendants alleged that the Supreme Court required wrongful death and survival awards to be rendered in lump sum awards.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C</a:t>
            </a:r>
            <a:r>
              <a:rPr lang="en-US" sz="1800" dirty="0">
                <a:effectLst/>
                <a:latin typeface="Arial" panose="020B0604020202020204" pitchFamily="34" charset="0"/>
                <a:ea typeface="Calibri" panose="020F0502020204030204" pitchFamily="34" charset="0"/>
              </a:rPr>
              <a:t>ourt says that is not correct.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When a litigant fails to request a special verdict slip that would have clarified the basis for a general verdict, and the verdict rests upon valid grounds, the right to a new trial is waived.</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C</a:t>
            </a:r>
            <a:r>
              <a:rPr lang="en-US" sz="1800" dirty="0">
                <a:effectLst/>
                <a:latin typeface="Arial" panose="020B0604020202020204" pitchFamily="34" charset="0"/>
                <a:ea typeface="Calibri" panose="020F0502020204030204" pitchFamily="34" charset="0"/>
              </a:rPr>
              <a:t>ourt says it does not matter that the expert testimony on pain and suffering may have been slim since there were other components of the Survival Act the jury could have considered.</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rPr>
              <a:t>G</a:t>
            </a:r>
            <a:r>
              <a:rPr lang="en-US" sz="1800" dirty="0">
                <a:effectLst/>
                <a:latin typeface="Arial" panose="020B0604020202020204" pitchFamily="34" charset="0"/>
                <a:ea typeface="Calibri" panose="020F0502020204030204" pitchFamily="34" charset="0"/>
              </a:rPr>
              <a:t>eneral verdict under the Survival Act is supported by other valid evidence.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Defendants knew prior to trial that the propriety of plaintiff’s pain and suffering testimony was a possible appellate issue, but declined to take advantage of the multiple opportunities to request a special verdict slip.</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Defendants at this point post-verdict had no right to complain.</a:t>
            </a:r>
            <a:endParaRPr lang="en-US" sz="18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a:t>
            </a:fld>
            <a:endParaRPr lang="en-US" sz="1200" b="1" dirty="0"/>
          </a:p>
        </p:txBody>
      </p:sp>
      <p:sp>
        <p:nvSpPr>
          <p:cNvPr id="5" name="TextBox 4"/>
          <p:cNvSpPr txBox="1"/>
          <p:nvPr/>
        </p:nvSpPr>
        <p:spPr>
          <a:xfrm>
            <a:off x="3533621" y="2376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8586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565967"/>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Discovery</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9</a:t>
            </a:fld>
            <a:endParaRPr lang="en-US" dirty="0"/>
          </a:p>
        </p:txBody>
      </p:sp>
    </p:spTree>
    <p:extLst>
      <p:ext uri="{BB962C8B-B14F-4D97-AF65-F5344CB8AC3E}">
        <p14:creationId xmlns:p14="http://schemas.microsoft.com/office/powerpoint/2010/main" val="1455140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81137</TotalTime>
  <Words>7861</Words>
  <Application>Microsoft Office PowerPoint</Application>
  <PresentationFormat>On-screen Show (4:3)</PresentationFormat>
  <Paragraphs>430</Paragraphs>
  <Slides>63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Copperplate Gothic Bold</vt:lpstr>
      <vt:lpstr>Garamond</vt:lpstr>
      <vt:lpstr>Symbol</vt:lpstr>
      <vt:lpstr>Times New Roman</vt:lpstr>
      <vt:lpstr>Office Theme</vt:lpstr>
      <vt:lpstr>2023 Annual Medical Malpractice  seminar</vt:lpstr>
      <vt:lpstr>PowerPoint Presentation</vt:lpstr>
      <vt:lpstr>Santiago v. Philly Trampoline Park 2023 Pa. Super. LEXIS 110 (March 21, 2023) Bowes, J.</vt:lpstr>
      <vt:lpstr>Kohlman v. Grane Healthcare 2022 Pa. Super. LEXIS 296 (July 5, 2022) Colins, J.</vt:lpstr>
      <vt:lpstr>Adams v. Mt. Leb. Operations, LLC 2022 Pa. Super. LEXIS 236 (May 27, 2022) Murray, J.</vt:lpstr>
      <vt:lpstr>PowerPoint Presentation</vt:lpstr>
      <vt:lpstr>Cowher v. Kodali 2022 Pa. LEXIS 1408 (S. Ct. September 29, 2022) Dougherty, J.</vt:lpstr>
      <vt:lpstr>Cowher v. Kodali 2022 Pa. LEXIS 1408 (S. Ct. September 29, 2022) Dougherty, J.</vt:lpstr>
      <vt:lpstr>PowerPoint Presentation</vt:lpstr>
      <vt:lpstr>Leadbitter v. Keystone Anethesia Consultants 2021 Pa. LEXIS 3398 (August 17, 2021) Saylor, J.</vt:lpstr>
      <vt:lpstr>Betz v. UPMC Pinnacle W. Shore Hosp. 2023 Pa. Super. LEXIS 401 (September 14, 2023) Bowes, J.</vt:lpstr>
      <vt:lpstr>Betz v. UPMC Pinnacle W. Shore Hosp. 2023 Pa. Super. LEXIS 401 (September 14, 2023) Bowes, J.</vt:lpstr>
      <vt:lpstr>Ford-Bey v. Prof’l Anethesia Servs. 2023 Pa. Super. LEXIS 398 (September 12, 2023) Sullivan, J.</vt:lpstr>
      <vt:lpstr>Ford-Bey v. Prof’l Anethesia Servs. 2023 Pa. Super. LEXIS 398 (September 12, 2023) Sullivan, J.</vt:lpstr>
      <vt:lpstr>Sanders v. Children’s Hosp. of Phila 2022 Pa. Super. LEXIS 462 (November 22, 2022) Bowes, J.</vt:lpstr>
      <vt:lpstr>Sanders v. Children’s Hosp. of Phila 2022 Pa. Super. LEXIS 462 (November 22, 2022) Bowes, J.</vt:lpstr>
      <vt:lpstr>Sanders v. Children’s Hosp. of Phila. 2022 Pa. Super. LEXIS 462 (November 22, 2022) Bowes, J.</vt:lpstr>
      <vt:lpstr>Williams v. Geo Group 2022 Pa. Super. LEXIS 365 (August 24, 2022) McLaughlin, J.</vt:lpstr>
      <vt:lpstr>Williams v. Geo Group 2022 Pa. Super. LEXIS 365 (August 24, 2022) McLaughlin, J.</vt:lpstr>
      <vt:lpstr>PowerPoint Presentation</vt:lpstr>
      <vt:lpstr>Reibenstein v. Barax  286 A.3d 222 (Pa. 2022) Wecht, J.</vt:lpstr>
      <vt:lpstr>Reibenstein v. Barax  286 A.3d 222 (Pa. 2022) Wecht, J.</vt:lpstr>
      <vt:lpstr>Reibenstein v. Barax  286 A.3d 222 (Pa. 2022) Wecht, J.</vt:lpstr>
      <vt:lpstr>Reibenstein v. Barax  286 A.3d 222 (Pa. 2022) Wecht, J.</vt:lpstr>
      <vt:lpstr>Edwards v. Norfolk S. Ry. Co. 2023 Pa. Super. LEXIS 109 (March 21, 2023) Pellegrini, J.</vt:lpstr>
      <vt:lpstr>Didomizio v. Jefferson Pulmonary Asso. &amp; Asthma, Allergy &amp; Pulmonary Asso., P.C. 2022 Pa. Super. LEXIS 323 (August 2, 2022) Pellegrini, J.</vt:lpstr>
      <vt:lpstr>Didomizio v. Jefferson Pulmonary Asso. &amp; Asthma, Allergy &amp; Pulmonary Asso., P.C. 2022 Pa. Super. LEXIS 323 (August 2, 2022) Pellegrini, J.</vt:lpstr>
      <vt:lpstr>Knapp v. United States 2022 U.S. App. LEXIS 23851 (3rd Cir. August 25, 2022) Greenaway, C.J.</vt:lpstr>
      <vt:lpstr>Shefcyk v. Temple Univ. Hosp., Inc. 2023 U.S. Dist. LEXIS 34653 (E.D. Pa. March 2, 2023) Goldberg, J.</vt:lpstr>
      <vt:lpstr>PowerPoint Presentation</vt:lpstr>
      <vt:lpstr>Spencer v. Johnson 2021 Pa. Super. LEXIS 144 (March 18, 2021) Panella, P.J.</vt:lpstr>
      <vt:lpstr>Spencer v. Johnson 2021 Pa. Super. LEXIS 144 (March 18, 2021) Panella, P.J.</vt:lpstr>
      <vt:lpstr>PowerPoint Presentation</vt:lpstr>
      <vt:lpstr>Lageman v. Zepp 2021 Pa. LEXIS 4314 (S. Ct. December 22, 2021) Wecht, J.</vt:lpstr>
      <vt:lpstr>Lageman v. Zepp 2021 Pa. LEXIS 4314 (S. Ct. December 22, 2021) Wecht, J.</vt:lpstr>
      <vt:lpstr>Mertis v. Dong-Joon Oh 2022 Pa. Super. LEXIS 322 (August 2, 2022) Pellegrini, J.</vt:lpstr>
      <vt:lpstr>PowerPoint Presentation</vt:lpstr>
      <vt:lpstr>Maglioli v. Alliance 16 F.4th 393 (3d. Cir. 2021) Porter, C.J.</vt:lpstr>
      <vt:lpstr>Maglioli v. Alliance 16 F.4th 393 (3d. Cir. 2021) Porter, C.J.</vt:lpstr>
      <vt:lpstr>Maglioli v. Alliance 16 F.4th 393 (3d. Cir. 2021) Porter, C.J.</vt:lpstr>
      <vt:lpstr>Maglioli v. Alliance 16 F.4th 393 (3d. Cir. 2021) Porter, C.J.</vt:lpstr>
      <vt:lpstr>PowerPoint Presentation</vt:lpstr>
      <vt:lpstr>Brewer v. Campbell Pa. No. 19-0505 (C.P. Lycoming 2021) Lindhart, J.</vt:lpstr>
      <vt:lpstr>Brewer v. Campbell Pa. No. 19-0505 (C.P. Lycoming 2021) Lindhart, J.</vt:lpstr>
      <vt:lpstr>PowerPoint Presentation</vt:lpstr>
      <vt:lpstr>Matos v. Geisinger Med. Ctr. 2023 Pa. Super. LEXIS 90 (March 10, 2023) Stabile, J.</vt:lpstr>
      <vt:lpstr>PowerPoint Presentation</vt:lpstr>
      <vt:lpstr>Wilson v. United States 2023 U.S App. LEXIS 21864 (August 21, 2023) Chagares, C.J.</vt:lpstr>
      <vt:lpstr>PowerPoint Presentation</vt:lpstr>
      <vt:lpstr>Sinoracki v. Children’s Serv. Ctr. Of Wyo. Valley 2023 Pa. Super. LEXIS 411 (September 19, 2023) Murray, J.</vt:lpstr>
      <vt:lpstr>PowerPoint Presentation</vt:lpstr>
      <vt:lpstr>Cuneo v. UPMC PA No. 21-0717 (C.P. Lycoming March 3, 2022) Linhardt, J.</vt:lpstr>
      <vt:lpstr>Cuneo v. UPMC PA No. 21-0717 (C.P. Lycoming March 3, 2022) Linhardt, J.</vt:lpstr>
      <vt:lpstr>Cuneo v. UPMC PA No. 21-0717 (C.P. Lycoming March 3, 2022) Linhardt, J.</vt:lpstr>
      <vt:lpstr>PowerPoint Presentation</vt:lpstr>
      <vt:lpstr>Reed v. Sossong 2022 U.S. Dist. LEXIS 66064 (W.D. Pa. April 8, 2022) Haines, U.S. D.J.</vt:lpstr>
      <vt:lpstr>Reed v. Sossong 2022 U.S. Dist. LEXIS 66064 (W.D. Pa. April 8, 2022) Haines, U.S. D.J.</vt:lpstr>
      <vt:lpstr>PowerPoint Presentation</vt:lpstr>
      <vt:lpstr>Stetts v. Manor Care of Williamsport Pa. No. 16-0983 (C.P. Lycoming December 30, 2021) Lindhart, J.</vt:lpstr>
      <vt:lpstr>Stetts v. Manor Care of Williamsport Pa. No. 16-0983 (C.P. Lycoming December 30, 2021) Lindhart, J.</vt:lpstr>
      <vt:lpstr>Stetts v. Manor Care of Williamsport Pa. No. 16-0983 (C.P. Lycoming December 30, 2021) Lindhart, J.</vt:lpstr>
      <vt:lpstr>Stetts v. Manor Care of Williamsport Pa. No. 16-0983 (C.P. Lycoming December 30, 2021) Lindhart, J.</vt:lpstr>
      <vt:lpstr>Stetts v. Manor Care of Williamsport Pa. No. 16-0983 (C.P. Lycoming December 30, 2021) Lindhart, J.</vt:lpstr>
    </vt:vector>
  </TitlesOfParts>
  <Company>Rieders, Travis Law Firm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Year in Review</dc:title>
  <dc:creator>Amber Birk</dc:creator>
  <cp:lastModifiedBy>Amber Birk</cp:lastModifiedBy>
  <cp:revision>627</cp:revision>
  <cp:lastPrinted>2023-10-20T18:23:04Z</cp:lastPrinted>
  <dcterms:created xsi:type="dcterms:W3CDTF">2016-06-03T16:37:29Z</dcterms:created>
  <dcterms:modified xsi:type="dcterms:W3CDTF">2023-11-16T16:19:25Z</dcterms:modified>
</cp:coreProperties>
</file>